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8" r:id="rId2"/>
  </p:sldMasterIdLst>
  <p:notesMasterIdLst>
    <p:notesMasterId r:id="rId11"/>
  </p:notesMasterIdLst>
  <p:sldIdLst>
    <p:sldId id="396" r:id="rId3"/>
    <p:sldId id="575" r:id="rId4"/>
    <p:sldId id="398" r:id="rId5"/>
    <p:sldId id="556" r:id="rId6"/>
    <p:sldId id="576" r:id="rId7"/>
    <p:sldId id="565" r:id="rId8"/>
    <p:sldId id="573" r:id="rId9"/>
    <p:sldId id="524" r:id="rId10"/>
  </p:sldIdLst>
  <p:sldSz cx="13439775" cy="7559675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" userDrawn="1">
          <p15:clr>
            <a:srgbClr val="A4A3A4"/>
          </p15:clr>
        </p15:guide>
        <p15:guide id="2" pos="670" userDrawn="1">
          <p15:clr>
            <a:srgbClr val="A4A3A4"/>
          </p15:clr>
        </p15:guide>
        <p15:guide id="3" pos="1354" userDrawn="1">
          <p15:clr>
            <a:srgbClr val="A4A3A4"/>
          </p15:clr>
        </p15:guide>
        <p15:guide id="4" orient="horz" pos="9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рина Екатерина Леонидовна" initials="ГЕЛ" lastIdx="2" clrIdx="0"/>
  <p:cmAuthor id="2" name="extrena" initials="e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338"/>
    <a:srgbClr val="EDD8C2"/>
    <a:srgbClr val="F7F2E5"/>
    <a:srgbClr val="F2ECDE"/>
    <a:srgbClr val="562212"/>
    <a:srgbClr val="C59368"/>
    <a:srgbClr val="000000"/>
    <a:srgbClr val="959595"/>
    <a:srgbClr val="F79647"/>
    <a:srgbClr val="607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2047" autoAdjust="0"/>
  </p:normalViewPr>
  <p:slideViewPr>
    <p:cSldViewPr snapToGrid="0">
      <p:cViewPr varScale="1">
        <p:scale>
          <a:sx n="94" d="100"/>
          <a:sy n="94" d="100"/>
        </p:scale>
        <p:origin x="690" y="78"/>
      </p:cViewPr>
      <p:guideLst>
        <p:guide orient="horz" pos="363"/>
        <p:guide pos="670"/>
        <p:guide pos="1354"/>
        <p:guide orient="horz" pos="9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26337-D0CD-48D6-A0E1-AD5861E1B0BF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FB82C-153F-4E5B-9C4D-5017BDDBB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1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60793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46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B2A107-A155-4237-8701-A1BC837DF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20"/>
            <a:ext cx="1607542" cy="3684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6DBA60-91A8-420C-9722-211113047D20}"/>
              </a:ext>
            </a:extLst>
          </p:cNvPr>
          <p:cNvSpPr/>
          <p:nvPr userDrawn="1"/>
        </p:nvSpPr>
        <p:spPr>
          <a:xfrm>
            <a:off x="1052244" y="358778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145973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8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02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1"/>
            <a:ext cx="1007983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18"/>
            <a:ext cx="1607542" cy="368413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052244" y="358776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1787871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18"/>
            <a:ext cx="1607542" cy="36841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52244" y="358776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2752385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3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14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402484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7" y="1853171"/>
            <a:ext cx="568565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7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7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7" y="2761381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6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8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83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6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7854E6-B52E-42B9-89AA-B55413516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20"/>
            <a:ext cx="1607542" cy="3684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34EB70-A6BF-41AE-828A-46AAC7BE4C17}"/>
              </a:ext>
            </a:extLst>
          </p:cNvPr>
          <p:cNvSpPr/>
          <p:nvPr userDrawn="1"/>
        </p:nvSpPr>
        <p:spPr>
          <a:xfrm>
            <a:off x="1052244" y="358778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1259860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6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89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124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0" y="402484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7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8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30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2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86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0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0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84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7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1EA4396-63D0-448F-8737-F246AFB5FEA1}"/>
              </a:ext>
            </a:extLst>
          </p:cNvPr>
          <p:cNvSpPr/>
          <p:nvPr userDrawn="1"/>
        </p:nvSpPr>
        <p:spPr>
          <a:xfrm>
            <a:off x="12710218" y="7070327"/>
            <a:ext cx="526576" cy="418910"/>
          </a:xfrm>
          <a:prstGeom prst="ellipse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A1E91-2414-470C-9C76-20279B00135B}"/>
              </a:ext>
            </a:extLst>
          </p:cNvPr>
          <p:cNvSpPr txBox="1"/>
          <p:nvPr userDrawn="1"/>
        </p:nvSpPr>
        <p:spPr>
          <a:xfrm>
            <a:off x="12682916" y="7127890"/>
            <a:ext cx="581180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796126-9FE8-47CA-8F39-CFE5822E4F2F}" type="slidenum">
              <a:rPr lang="ru-RU" sz="1228" smtClean="0">
                <a:solidFill>
                  <a:srgbClr val="562212"/>
                </a:solidFill>
              </a:rPr>
              <a:pPr algn="ctr"/>
              <a:t>‹#›</a:t>
            </a:fld>
            <a:endParaRPr lang="ru-RU" sz="1228" dirty="0">
              <a:solidFill>
                <a:srgbClr val="562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8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 userDrawn="1"/>
        </p:nvSpPr>
        <p:spPr>
          <a:xfrm>
            <a:off x="12710218" y="7070327"/>
            <a:ext cx="526576" cy="418910"/>
          </a:xfrm>
          <a:prstGeom prst="ellipse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0729D-6DE3-4785-BDC3-95AD7889F248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12682916" y="7127889"/>
            <a:ext cx="581180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796126-9FE8-47CA-8F39-CFE5822E4F2F}" type="slidenum">
              <a:rPr lang="ru-RU" sz="1228" smtClean="0">
                <a:solidFill>
                  <a:srgbClr val="562212"/>
                </a:solidFill>
              </a:rPr>
              <a:pPr algn="ctr"/>
              <a:t>‹#›</a:t>
            </a:fld>
            <a:endParaRPr lang="ru-RU" sz="1228" dirty="0">
              <a:solidFill>
                <a:srgbClr val="562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opros@mb24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t="29636" r="25088"/>
          <a:stretch/>
        </p:blipFill>
        <p:spPr>
          <a:xfrm>
            <a:off x="6794613" y="-241981"/>
            <a:ext cx="6645162" cy="6239912"/>
          </a:xfrm>
          <a:prstGeom prst="rect">
            <a:avLst/>
          </a:prstGeom>
        </p:spPr>
      </p:pic>
      <p:sp>
        <p:nvSpPr>
          <p:cNvPr id="23" name="Арка 22"/>
          <p:cNvSpPr/>
          <p:nvPr/>
        </p:nvSpPr>
        <p:spPr>
          <a:xfrm rot="18477485">
            <a:off x="-778401" y="5761649"/>
            <a:ext cx="4829763" cy="4829763"/>
          </a:xfrm>
          <a:prstGeom prst="blockArc">
            <a:avLst>
              <a:gd name="adj1" fmla="val 14106148"/>
              <a:gd name="adj2" fmla="val 3789708"/>
              <a:gd name="adj3" fmla="val 15986"/>
            </a:avLst>
          </a:prstGeom>
          <a:solidFill>
            <a:srgbClr val="ED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4">
              <a:defRPr/>
            </a:pPr>
            <a:endParaRPr lang="ru-RU" sz="157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Арка 20"/>
          <p:cNvSpPr/>
          <p:nvPr/>
        </p:nvSpPr>
        <p:spPr>
          <a:xfrm rot="9900000">
            <a:off x="11588734" y="6322948"/>
            <a:ext cx="2473453" cy="2473453"/>
          </a:xfrm>
          <a:prstGeom prst="blockArc">
            <a:avLst>
              <a:gd name="adj1" fmla="val 19423086"/>
              <a:gd name="adj2" fmla="val 11079722"/>
              <a:gd name="adj3" fmla="val 1552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4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lum contrast="-20000"/>
          </a:blip>
          <a:stretch>
            <a:fillRect/>
          </a:stretch>
        </p:blipFill>
        <p:spPr>
          <a:xfrm>
            <a:off x="10031887" y="-445861"/>
            <a:ext cx="1854042" cy="2234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5657" y="314037"/>
            <a:ext cx="813089" cy="21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4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65930" y="7037256"/>
            <a:ext cx="640996" cy="52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6760" y="3106025"/>
            <a:ext cx="7312617" cy="199591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25802" y="1252818"/>
            <a:ext cx="9091392" cy="2582371"/>
            <a:chOff x="920709" y="2234968"/>
            <a:chExt cx="8532371" cy="242358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/>
            <a:srcRect l="82864"/>
            <a:stretch/>
          </p:blipFill>
          <p:spPr>
            <a:xfrm>
              <a:off x="8011434" y="2234968"/>
              <a:ext cx="1441646" cy="242358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09" y="2629589"/>
              <a:ext cx="6976492" cy="1295192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11386082" y="218017"/>
            <a:ext cx="1680388" cy="525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F220B1B-B302-48AD-9103-B164BC708E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4706" y="361443"/>
            <a:ext cx="1096608" cy="634620"/>
          </a:xfrm>
          <a:prstGeom prst="rect">
            <a:avLst/>
          </a:prstGeom>
        </p:spPr>
      </p:pic>
      <p:pic>
        <p:nvPicPr>
          <p:cNvPr id="1026" name="Picture 2" descr="НТМ» — Народное телевидение Мордовии Национальный проект «Малое и среднее  предпринимательство и поддержка индивидуальной предпринимательской  инициативы». Региональный проект «Популяризация предпринимательства»">
            <a:extLst>
              <a:ext uri="{FF2B5EF4-FFF2-40B4-BE49-F238E27FC236}">
                <a16:creationId xmlns:a16="http://schemas.microsoft.com/office/drawing/2014/main" id="{C4566421-74C7-4852-8CD1-3409E7ED4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 t="21726" r="29802" b="14052"/>
          <a:stretch/>
        </p:blipFill>
        <p:spPr bwMode="auto">
          <a:xfrm>
            <a:off x="995341" y="299376"/>
            <a:ext cx="959364" cy="7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4F5AA-0253-4355-8C1F-59E191FC7A72}"/>
              </a:ext>
            </a:extLst>
          </p:cNvPr>
          <p:cNvSpPr txBox="1"/>
          <p:nvPr/>
        </p:nvSpPr>
        <p:spPr>
          <a:xfrm>
            <a:off x="1307805" y="3274828"/>
            <a:ext cx="6826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ИНФРАСТРУКТУРА ПОДДЕРЖКИ СУБЪЕКТОВ МСП</a:t>
            </a:r>
            <a:b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ЦЕНТРА «МОЙ БИЗНЕС»</a:t>
            </a:r>
            <a:b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(услуги, условия предоставления)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302732-9AB2-D80C-2792-0053CC39431D}"/>
              </a:ext>
            </a:extLst>
          </p:cNvPr>
          <p:cNvSpPr/>
          <p:nvPr/>
        </p:nvSpPr>
        <p:spPr>
          <a:xfrm>
            <a:off x="3399182" y="361443"/>
            <a:ext cx="5764696" cy="1054403"/>
          </a:xfrm>
          <a:prstGeom prst="rect">
            <a:avLst/>
          </a:prstGeom>
          <a:solidFill>
            <a:srgbClr val="ED53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Автономная некоммерческая организация Красноярский краевой центр развития бизнеса и микрокредитная компания. 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B2C260-FB29-22A8-28C2-3BC839C7A4F7}"/>
              </a:ext>
            </a:extLst>
          </p:cNvPr>
          <p:cNvSpPr/>
          <p:nvPr/>
        </p:nvSpPr>
        <p:spPr>
          <a:xfrm>
            <a:off x="4711148" y="6306857"/>
            <a:ext cx="6599638" cy="914400"/>
          </a:xfrm>
          <a:prstGeom prst="rect">
            <a:avLst/>
          </a:prstGeom>
          <a:solidFill>
            <a:srgbClr val="ED53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Создана распоряжением Правительства Красноярского края от  21.10.2020 № 782 р, для оказания услуг по поддержке субъектов малого и среднего предпринимательства. </a:t>
            </a:r>
          </a:p>
        </p:txBody>
      </p:sp>
    </p:spTree>
    <p:extLst>
      <p:ext uri="{BB962C8B-B14F-4D97-AF65-F5344CB8AC3E}">
        <p14:creationId xmlns:p14="http://schemas.microsoft.com/office/powerpoint/2010/main" val="219340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Арка 18"/>
          <p:cNvSpPr/>
          <p:nvPr/>
        </p:nvSpPr>
        <p:spPr>
          <a:xfrm>
            <a:off x="8382423" y="-2757307"/>
            <a:ext cx="6496390" cy="6496390"/>
          </a:xfrm>
          <a:prstGeom prst="blockArc">
            <a:avLst>
              <a:gd name="adj1" fmla="val 956724"/>
              <a:gd name="adj2" fmla="val 11921681"/>
              <a:gd name="adj3" fmla="val 18078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654312" y="839509"/>
            <a:ext cx="2849371" cy="677391"/>
            <a:chOff x="3829260" y="752996"/>
            <a:chExt cx="2052613" cy="487975"/>
          </a:xfrm>
        </p:grpSpPr>
        <p:sp>
          <p:nvSpPr>
            <p:cNvPr id="22" name="Прямоугольник 21"/>
            <p:cNvSpPr/>
            <p:nvPr/>
          </p:nvSpPr>
          <p:spPr>
            <a:xfrm rot="2700000">
              <a:off x="3829260" y="752998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700000">
              <a:off x="4591260" y="752997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2700000">
              <a:off x="5393900" y="752996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8401" y="273137"/>
            <a:ext cx="84083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Структурные подразделения центра</a:t>
            </a:r>
            <a:endParaRPr lang="en-US" sz="2800" dirty="0">
              <a:solidFill>
                <a:prstClr val="white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059" y="1334087"/>
            <a:ext cx="2121965" cy="90924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206427-AEDF-4568-B4EE-AA9DE28A3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606" y="2285241"/>
            <a:ext cx="4962480" cy="46720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Группа 9"/>
          <p:cNvGrpSpPr/>
          <p:nvPr/>
        </p:nvGrpSpPr>
        <p:grpSpPr>
          <a:xfrm>
            <a:off x="7842324" y="5274433"/>
            <a:ext cx="1368940" cy="1368940"/>
            <a:chOff x="5783810" y="4814119"/>
            <a:chExt cx="1346200" cy="1346200"/>
          </a:xfrm>
        </p:grpSpPr>
        <p:sp>
          <p:nvSpPr>
            <p:cNvPr id="14" name="Овал 13"/>
            <p:cNvSpPr/>
            <p:nvPr/>
          </p:nvSpPr>
          <p:spPr>
            <a:xfrm>
              <a:off x="5783810" y="4814119"/>
              <a:ext cx="1346200" cy="1346200"/>
            </a:xfrm>
            <a:prstGeom prst="ellipse">
              <a:avLst/>
            </a:prstGeom>
            <a:solidFill>
              <a:srgbClr val="ED533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57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367" y="5137594"/>
              <a:ext cx="700587" cy="61058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A17FCDE-AB74-4F09-9EEE-9657A54C26B2}"/>
              </a:ext>
            </a:extLst>
          </p:cNvPr>
          <p:cNvSpPr txBox="1"/>
          <p:nvPr/>
        </p:nvSpPr>
        <p:spPr>
          <a:xfrm>
            <a:off x="2735306" y="1761970"/>
            <a:ext cx="5431301" cy="384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центр поддержки предпринимательства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центр кластерного развития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центр микрофинансирования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центр поддержки экспорта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центр гарантийной поддержки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региональный центр компетенций</a:t>
            </a:r>
          </a:p>
          <a:p>
            <a:r>
              <a:rPr lang="ru-R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поддержка самозанятым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B9A3B12-07AB-45FB-8298-50AB8CE13809}"/>
              </a:ext>
            </a:extLst>
          </p:cNvPr>
          <p:cNvSpPr/>
          <p:nvPr/>
        </p:nvSpPr>
        <p:spPr>
          <a:xfrm flipH="1">
            <a:off x="2347437" y="1665461"/>
            <a:ext cx="63587" cy="54810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</p:spTree>
    <p:extLst>
      <p:ext uri="{BB962C8B-B14F-4D97-AF65-F5344CB8AC3E}">
        <p14:creationId xmlns:p14="http://schemas.microsoft.com/office/powerpoint/2010/main" val="8392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Арка 18"/>
          <p:cNvSpPr/>
          <p:nvPr/>
        </p:nvSpPr>
        <p:spPr>
          <a:xfrm>
            <a:off x="8382423" y="-2757307"/>
            <a:ext cx="6496390" cy="6496390"/>
          </a:xfrm>
          <a:prstGeom prst="blockArc">
            <a:avLst>
              <a:gd name="adj1" fmla="val 956724"/>
              <a:gd name="adj2" fmla="val 11921681"/>
              <a:gd name="adj3" fmla="val 18078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654312" y="839509"/>
            <a:ext cx="2849371" cy="677391"/>
            <a:chOff x="3829260" y="752996"/>
            <a:chExt cx="2052613" cy="487975"/>
          </a:xfrm>
        </p:grpSpPr>
        <p:sp>
          <p:nvSpPr>
            <p:cNvPr id="22" name="Прямоугольник 21"/>
            <p:cNvSpPr/>
            <p:nvPr/>
          </p:nvSpPr>
          <p:spPr>
            <a:xfrm rot="2700000">
              <a:off x="3829260" y="752998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700000">
              <a:off x="4591260" y="752997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2700000">
              <a:off x="5393900" y="752996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8401" y="57694"/>
            <a:ext cx="840839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РЕГИОНАЛЬНЫЙ ЦЕНТР ПОДДЕРЖКИ ПРЕДПРИНИМАТЕЛЬСТВА</a:t>
            </a:r>
            <a:endParaRPr lang="en-US" sz="2800" dirty="0">
              <a:solidFill>
                <a:prstClr val="white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059" y="1334086"/>
            <a:ext cx="2398886" cy="10406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206427-AEDF-4568-B4EE-AA9DE28A3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606" y="2285241"/>
            <a:ext cx="4962480" cy="46720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Группа 9"/>
          <p:cNvGrpSpPr/>
          <p:nvPr/>
        </p:nvGrpSpPr>
        <p:grpSpPr>
          <a:xfrm>
            <a:off x="7842324" y="5274433"/>
            <a:ext cx="1368940" cy="1368940"/>
            <a:chOff x="5783810" y="4814119"/>
            <a:chExt cx="1346200" cy="1346200"/>
          </a:xfrm>
        </p:grpSpPr>
        <p:sp>
          <p:nvSpPr>
            <p:cNvPr id="14" name="Овал 13"/>
            <p:cNvSpPr/>
            <p:nvPr/>
          </p:nvSpPr>
          <p:spPr>
            <a:xfrm>
              <a:off x="5783810" y="4814119"/>
              <a:ext cx="1346200" cy="1346200"/>
            </a:xfrm>
            <a:prstGeom prst="ellipse">
              <a:avLst/>
            </a:prstGeom>
            <a:solidFill>
              <a:srgbClr val="ED533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57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367" y="5137594"/>
              <a:ext cx="700587" cy="61058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D56416-687A-4C11-8B12-21130CBAE6C6}"/>
              </a:ext>
            </a:extLst>
          </p:cNvPr>
          <p:cNvSpPr txBox="1"/>
          <p:nvPr/>
        </p:nvSpPr>
        <p:spPr>
          <a:xfrm>
            <a:off x="143205" y="3628891"/>
            <a:ext cx="2864719" cy="131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Вопросы, по которым можно получить консультацию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17FCDE-AB74-4F09-9EEE-9657A54C26B2}"/>
              </a:ext>
            </a:extLst>
          </p:cNvPr>
          <p:cNvSpPr txBox="1"/>
          <p:nvPr/>
        </p:nvSpPr>
        <p:spPr>
          <a:xfrm>
            <a:off x="3007925" y="1761970"/>
            <a:ext cx="5158682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бизнеса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обеспечение деятельности МСП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Налогообложение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Патентование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Сертификация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Бизнес-планирование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заемных и иных финансовых услуг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межрегиональных бизнес-миссиях,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выставочно-ярмарочных мероприятиях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B9A3B12-07AB-45FB-8298-50AB8CE13809}"/>
              </a:ext>
            </a:extLst>
          </p:cNvPr>
          <p:cNvSpPr/>
          <p:nvPr/>
        </p:nvSpPr>
        <p:spPr>
          <a:xfrm flipH="1">
            <a:off x="2804637" y="1718791"/>
            <a:ext cx="63587" cy="54810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</p:spTree>
    <p:extLst>
      <p:ext uri="{BB962C8B-B14F-4D97-AF65-F5344CB8AC3E}">
        <p14:creationId xmlns:p14="http://schemas.microsoft.com/office/powerpoint/2010/main" val="346511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Арка 18"/>
          <p:cNvSpPr/>
          <p:nvPr/>
        </p:nvSpPr>
        <p:spPr>
          <a:xfrm>
            <a:off x="8166606" y="-2877161"/>
            <a:ext cx="6496390" cy="6496390"/>
          </a:xfrm>
          <a:prstGeom prst="blockArc">
            <a:avLst>
              <a:gd name="adj1" fmla="val 956724"/>
              <a:gd name="adj2" fmla="val 11921681"/>
              <a:gd name="adj3" fmla="val 18078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Арка 17"/>
          <p:cNvSpPr/>
          <p:nvPr/>
        </p:nvSpPr>
        <p:spPr>
          <a:xfrm rot="7991782">
            <a:off x="-132104" y="6485181"/>
            <a:ext cx="3537529" cy="3537529"/>
          </a:xfrm>
          <a:prstGeom prst="blockArc">
            <a:avLst>
              <a:gd name="adj1" fmla="val 3346679"/>
              <a:gd name="adj2" fmla="val 13202193"/>
              <a:gd name="adj3" fmla="val 1241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654312" y="839509"/>
            <a:ext cx="2849371" cy="677391"/>
            <a:chOff x="3829260" y="752996"/>
            <a:chExt cx="2052613" cy="487975"/>
          </a:xfrm>
        </p:grpSpPr>
        <p:sp>
          <p:nvSpPr>
            <p:cNvPr id="22" name="Прямоугольник 21"/>
            <p:cNvSpPr/>
            <p:nvPr/>
          </p:nvSpPr>
          <p:spPr>
            <a:xfrm rot="2700000">
              <a:off x="3829260" y="752998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700000">
              <a:off x="4591260" y="752997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2700000">
              <a:off x="5393900" y="752996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2811" y="95805"/>
            <a:ext cx="840839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600" dirty="0">
                <a:solidFill>
                  <a:prstClr val="white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ЦЕНТР КЛАСТЕРНОГО РАЗВИТИЯ</a:t>
            </a:r>
            <a:endParaRPr lang="en-US" sz="3600" dirty="0">
              <a:solidFill>
                <a:prstClr val="white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059" y="1334086"/>
            <a:ext cx="2398886" cy="10406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A0023-80DD-45CC-A813-854BB1D49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449" y="954644"/>
            <a:ext cx="4759774" cy="50357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Группа 9"/>
          <p:cNvGrpSpPr/>
          <p:nvPr/>
        </p:nvGrpSpPr>
        <p:grpSpPr>
          <a:xfrm>
            <a:off x="9054063" y="5127451"/>
            <a:ext cx="1368940" cy="1368940"/>
            <a:chOff x="5783810" y="4814119"/>
            <a:chExt cx="1346200" cy="1346200"/>
          </a:xfrm>
        </p:grpSpPr>
        <p:sp>
          <p:nvSpPr>
            <p:cNvPr id="14" name="Овал 13"/>
            <p:cNvSpPr/>
            <p:nvPr/>
          </p:nvSpPr>
          <p:spPr>
            <a:xfrm>
              <a:off x="5783810" y="4814119"/>
              <a:ext cx="1346200" cy="1346200"/>
            </a:xfrm>
            <a:prstGeom prst="ellipse">
              <a:avLst/>
            </a:prstGeom>
            <a:solidFill>
              <a:srgbClr val="ED533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57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367" y="5137594"/>
              <a:ext cx="700587" cy="6105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E5C463-F0AA-41DB-B1A1-5AFA486DBE0B}"/>
              </a:ext>
            </a:extLst>
          </p:cNvPr>
          <p:cNvSpPr txBox="1"/>
          <p:nvPr/>
        </p:nvSpPr>
        <p:spPr>
          <a:xfrm>
            <a:off x="95108" y="1936961"/>
            <a:ext cx="3102223" cy="393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кластерного развития организован с целью создания условий для эффективного взаимодействия предприятий МСП, учреждений образования и науки, некоммерческих и общественных организаций, инвесторов - для реализации совместных кластерных проектов</a:t>
            </a:r>
            <a:r>
              <a:rPr lang="ru-RU" sz="1800" dirty="0">
                <a:solidFill>
                  <a:schemeClr val="bg1"/>
                </a:solidFill>
                <a:effectLst/>
                <a:latin typeface="Raleway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D0B4B8-BC9E-442F-BF5C-32D17A61954E}"/>
              </a:ext>
            </a:extLst>
          </p:cNvPr>
          <p:cNvSpPr txBox="1"/>
          <p:nvPr/>
        </p:nvSpPr>
        <p:spPr>
          <a:xfrm>
            <a:off x="3016182" y="1657189"/>
            <a:ext cx="5593522" cy="542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Содействия участникам территориальных кластеров Красноярского края при получении государственной поддержки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по вопросам кластерного развития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бизнес-миссий, стажировок, продвижение товаров, работ, услуг на конгрессно-выставочных мероприятиях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бизнес-планов, технико-экономических обоснований, экспертиза сметной стоимости для реализации совместных проектов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информационных кампаний в средствах массовой информации 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содействия в выводе на рынок новых продуктов, работ, услуг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DA788BA-2B15-42A6-AC34-280ADA635E13}"/>
              </a:ext>
            </a:extLst>
          </p:cNvPr>
          <p:cNvSpPr/>
          <p:nvPr/>
        </p:nvSpPr>
        <p:spPr>
          <a:xfrm flipH="1">
            <a:off x="3125902" y="1334086"/>
            <a:ext cx="63587" cy="54810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</p:spTree>
    <p:extLst>
      <p:ext uri="{BB962C8B-B14F-4D97-AF65-F5344CB8AC3E}">
        <p14:creationId xmlns:p14="http://schemas.microsoft.com/office/powerpoint/2010/main" val="311730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8401" y="273137"/>
            <a:ext cx="84083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2800" dirty="0">
                <a:solidFill>
                  <a:prstClr val="white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кластеры</a:t>
            </a:r>
            <a:endParaRPr lang="en-US" sz="2800" dirty="0">
              <a:solidFill>
                <a:prstClr val="white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17FCDE-AB74-4F09-9EEE-9657A54C26B2}"/>
              </a:ext>
            </a:extLst>
          </p:cNvPr>
          <p:cNvSpPr txBox="1"/>
          <p:nvPr/>
        </p:nvSpPr>
        <p:spPr>
          <a:xfrm>
            <a:off x="7768056" y="1604680"/>
            <a:ext cx="5431301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30592-2EC5-706C-590D-951D1C57F921}"/>
              </a:ext>
            </a:extLst>
          </p:cNvPr>
          <p:cNvSpPr/>
          <p:nvPr/>
        </p:nvSpPr>
        <p:spPr>
          <a:xfrm>
            <a:off x="745434" y="894522"/>
            <a:ext cx="12354340" cy="78014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 производителей органической продукции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производители овощей, фруктов, хлебобулочных изделий, продукции пчеловодства, грибы, ягоды, дикоросы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6A00AA-1BDE-8FBE-630D-C39E9034A164}"/>
              </a:ext>
            </a:extLst>
          </p:cNvPr>
          <p:cNvSpPr/>
          <p:nvPr/>
        </p:nvSpPr>
        <p:spPr>
          <a:xfrm>
            <a:off x="745434" y="1842816"/>
            <a:ext cx="12354340" cy="939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цифровой кластер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частниками кластера могут стать предприниматели, осуществляющие деятельность в сфере информационных, коммуникационных и радиоэлектронных технологий и смежных областях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3FAF9B-DB6C-7BCA-39E5-5D3AD770B271}"/>
              </a:ext>
            </a:extLst>
          </p:cNvPr>
          <p:cNvSpPr/>
          <p:nvPr/>
        </p:nvSpPr>
        <p:spPr>
          <a:xfrm>
            <a:off x="745434" y="2950619"/>
            <a:ext cx="12354340" cy="9396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креативный кластер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в сфере: архитектуры, дизайна, мода, производство кино-видео продукции, литературная и издательская деятельность, декоративно-прикладное творчество, </a:t>
            </a:r>
            <a:r>
              <a:rPr lang="ru-RU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журналистика, производство рекламы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82C780-FDC2-6003-D723-6E96EA8A83BB}"/>
              </a:ext>
            </a:extLst>
          </p:cNvPr>
          <p:cNvSpPr/>
          <p:nvPr/>
        </p:nvSpPr>
        <p:spPr>
          <a:xfrm>
            <a:off x="745434" y="4058423"/>
            <a:ext cx="12354340" cy="11298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ресурсно-сервисный кластер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частниками кластера могут стать предприниматели, которые находятся в поиске крупных заказчиков, осуществляющие деятельность в добывающей, нефтегазовой, металлургической, машиностроительной, химической, атомной, энергетической, транспортно-логистической сферах экономики  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38A86E-CB89-0D4E-02A3-EB27B60B29AF}"/>
              </a:ext>
            </a:extLst>
          </p:cNvPr>
          <p:cNvSpPr/>
          <p:nvPr/>
        </p:nvSpPr>
        <p:spPr>
          <a:xfrm>
            <a:off x="745434" y="5356378"/>
            <a:ext cx="12354340" cy="9350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туристско-рекреационный кластер и -туристско-рекреационный кластер «Арктический»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kern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участники кластера предприниматели, деятельность которых направлена на удовлетворение туристического спроса- рестораны, гостиницы, отели, базы отдыха, изготовители сувенирной продукции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D3098E6-4322-3E66-669D-59AC8BEEFE32}"/>
              </a:ext>
            </a:extLst>
          </p:cNvPr>
          <p:cNvSpPr/>
          <p:nvPr/>
        </p:nvSpPr>
        <p:spPr>
          <a:xfrm>
            <a:off x="745433" y="6459623"/>
            <a:ext cx="12354339" cy="9350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кластер </a:t>
            </a:r>
          </a:p>
          <a:p>
            <a:pPr algn="ctr"/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частниками кластера могут стать предприниматели, имеющие статус «социального предприятия», а также предприниматели, осуществляющие деятельность в социальной сфере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3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Арка 18"/>
          <p:cNvSpPr/>
          <p:nvPr/>
        </p:nvSpPr>
        <p:spPr>
          <a:xfrm>
            <a:off x="8166606" y="-2877161"/>
            <a:ext cx="6496390" cy="6496390"/>
          </a:xfrm>
          <a:prstGeom prst="blockArc">
            <a:avLst>
              <a:gd name="adj1" fmla="val 956724"/>
              <a:gd name="adj2" fmla="val 11921681"/>
              <a:gd name="adj3" fmla="val 18078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Арка 17"/>
          <p:cNvSpPr/>
          <p:nvPr/>
        </p:nvSpPr>
        <p:spPr>
          <a:xfrm rot="7991782">
            <a:off x="-132104" y="6485181"/>
            <a:ext cx="3537529" cy="3537529"/>
          </a:xfrm>
          <a:prstGeom prst="blockArc">
            <a:avLst>
              <a:gd name="adj1" fmla="val 3346679"/>
              <a:gd name="adj2" fmla="val 13202193"/>
              <a:gd name="adj3" fmla="val 1241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654312" y="839509"/>
            <a:ext cx="2849371" cy="677391"/>
            <a:chOff x="3829260" y="752996"/>
            <a:chExt cx="2052613" cy="487975"/>
          </a:xfrm>
        </p:grpSpPr>
        <p:sp>
          <p:nvSpPr>
            <p:cNvPr id="22" name="Прямоугольник 21"/>
            <p:cNvSpPr/>
            <p:nvPr/>
          </p:nvSpPr>
          <p:spPr>
            <a:xfrm rot="2700000">
              <a:off x="3829260" y="752998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700000">
              <a:off x="4591260" y="752997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2700000">
              <a:off x="5393900" y="752996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09823" y="107201"/>
            <a:ext cx="840839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Roboto Black" panose="02000000000000000000" pitchFamily="2" charset="0"/>
                <a:cs typeface="+mn-cs"/>
              </a:rPr>
              <a:t>ЦЕНТР ПОДДЕРЖКИ ЭКСПОРТА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059" y="1334086"/>
            <a:ext cx="2398886" cy="10406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8ADBF-2782-483A-92FB-D2C4C276D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13" y="1817113"/>
            <a:ext cx="4609555" cy="47997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Группа 9"/>
          <p:cNvGrpSpPr/>
          <p:nvPr/>
        </p:nvGrpSpPr>
        <p:grpSpPr>
          <a:xfrm>
            <a:off x="8437755" y="5518201"/>
            <a:ext cx="1368940" cy="1368940"/>
            <a:chOff x="5783810" y="4814119"/>
            <a:chExt cx="1346200" cy="1346200"/>
          </a:xfrm>
        </p:grpSpPr>
        <p:sp>
          <p:nvSpPr>
            <p:cNvPr id="14" name="Овал 13"/>
            <p:cNvSpPr/>
            <p:nvPr/>
          </p:nvSpPr>
          <p:spPr>
            <a:xfrm>
              <a:off x="5783810" y="4814119"/>
              <a:ext cx="1346200" cy="1346200"/>
            </a:xfrm>
            <a:prstGeom prst="ellipse">
              <a:avLst/>
            </a:prstGeom>
            <a:solidFill>
              <a:srgbClr val="ED533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367" y="5137594"/>
              <a:ext cx="700587" cy="6105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6425293-3465-4050-B609-C51AA5460180}"/>
              </a:ext>
            </a:extLst>
          </p:cNvPr>
          <p:cNvSpPr txBox="1"/>
          <p:nvPr/>
        </p:nvSpPr>
        <p:spPr>
          <a:xfrm>
            <a:off x="163994" y="3358439"/>
            <a:ext cx="3192906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в выходе на зарубежные рынки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0594FDA-0C50-471E-B29D-B5B3CA7C0FDB}"/>
              </a:ext>
            </a:extLst>
          </p:cNvPr>
          <p:cNvSpPr/>
          <p:nvPr/>
        </p:nvSpPr>
        <p:spPr>
          <a:xfrm>
            <a:off x="3017227" y="1657823"/>
            <a:ext cx="50397" cy="494515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98D273-2448-4E0A-BD62-D0E2BDD897FA}"/>
              </a:ext>
            </a:extLst>
          </p:cNvPr>
          <p:cNvSpPr txBox="1"/>
          <p:nvPr/>
        </p:nvSpPr>
        <p:spPr>
          <a:xfrm>
            <a:off x="3128974" y="1585643"/>
            <a:ext cx="5129739" cy="569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Консультации по вопросам ведения внешнеэкономической деятельности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и подбор партнеров за рубежом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компаний на внешние рынки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участию региональных компаний</a:t>
            </a:r>
            <a:b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международных выставках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деловых миссий 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маркетинговых исследований зарубежных рынков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Перевод презентационных материалов на иностранные языки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защите интеллектуальной собственности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и повышение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45084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22772" y="1282040"/>
            <a:ext cx="766677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46" b="1" cap="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МИКРОФИНАНСИРОВАНИЕ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8843" y="224389"/>
            <a:ext cx="338232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2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ПОМОЩЬ В ФИНАНСИРОВАНИИ</a:t>
            </a:r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3895508" y="5394587"/>
            <a:ext cx="7666770" cy="447901"/>
          </a:xfrm>
          <a:prstGeom prst="rect">
            <a:avLst/>
          </a:prstGeom>
        </p:spPr>
        <p:txBody>
          <a:bodyPr vert="horz" wrap="square" lIns="100796" tIns="50398" rIns="100796" bIns="50398" rtlCol="0" anchor="b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46" b="1" i="0" u="none" strike="noStrike" kern="1200" cap="all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поручительство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95508" y="5720247"/>
            <a:ext cx="9276778" cy="161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поручительство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50%</a:t>
            </a: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 суммы предоставленного кредита. </a:t>
            </a:r>
          </a:p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поручительства -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более 36 месяцев</a:t>
            </a: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совокупный объем поручительств, одновременно действующий в отношении одного заемщика —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25 млн. рублей</a:t>
            </a: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размер комиссионного вознаграждения: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0,5%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18" y="162461"/>
            <a:ext cx="1679369" cy="119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2" y="535360"/>
            <a:ext cx="1737825" cy="1154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54" y="5484609"/>
            <a:ext cx="1751043" cy="119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022" y="6248209"/>
            <a:ext cx="1819076" cy="119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29F5C7B9-7E57-4B20-A1FA-97B35E93E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056624"/>
              </p:ext>
            </p:extLst>
          </p:nvPr>
        </p:nvGraphicFramePr>
        <p:xfrm>
          <a:off x="1008584" y="999532"/>
          <a:ext cx="11727702" cy="393643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685032">
                  <a:extLst>
                    <a:ext uri="{9D8B030D-6E8A-4147-A177-3AD203B41FA5}">
                      <a16:colId xmlns:a16="http://schemas.microsoft.com/office/drawing/2014/main" val="2381278782"/>
                    </a:ext>
                  </a:extLst>
                </a:gridCol>
                <a:gridCol w="226512">
                  <a:extLst>
                    <a:ext uri="{9D8B030D-6E8A-4147-A177-3AD203B41FA5}">
                      <a16:colId xmlns:a16="http://schemas.microsoft.com/office/drawing/2014/main" val="126073826"/>
                    </a:ext>
                  </a:extLst>
                </a:gridCol>
                <a:gridCol w="1610564">
                  <a:extLst>
                    <a:ext uri="{9D8B030D-6E8A-4147-A177-3AD203B41FA5}">
                      <a16:colId xmlns:a16="http://schemas.microsoft.com/office/drawing/2014/main" val="2180034369"/>
                    </a:ext>
                  </a:extLst>
                </a:gridCol>
                <a:gridCol w="2064546">
                  <a:extLst>
                    <a:ext uri="{9D8B030D-6E8A-4147-A177-3AD203B41FA5}">
                      <a16:colId xmlns:a16="http://schemas.microsoft.com/office/drawing/2014/main" val="175751964"/>
                    </a:ext>
                  </a:extLst>
                </a:gridCol>
                <a:gridCol w="1967265">
                  <a:extLst>
                    <a:ext uri="{9D8B030D-6E8A-4147-A177-3AD203B41FA5}">
                      <a16:colId xmlns:a16="http://schemas.microsoft.com/office/drawing/2014/main" val="2790377083"/>
                    </a:ext>
                  </a:extLst>
                </a:gridCol>
                <a:gridCol w="1632182">
                  <a:extLst>
                    <a:ext uri="{9D8B030D-6E8A-4147-A177-3AD203B41FA5}">
                      <a16:colId xmlns:a16="http://schemas.microsoft.com/office/drawing/2014/main" val="3273089520"/>
                    </a:ext>
                  </a:extLst>
                </a:gridCol>
                <a:gridCol w="2541601">
                  <a:extLst>
                    <a:ext uri="{9D8B030D-6E8A-4147-A177-3AD203B41FA5}">
                      <a16:colId xmlns:a16="http://schemas.microsoft.com/office/drawing/2014/main" val="1479670307"/>
                    </a:ext>
                  </a:extLst>
                </a:gridCol>
              </a:tblGrid>
              <a:tr h="4007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Начинающим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Сельский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Стандарт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Рефинанс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Самозанятым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902505"/>
                  </a:ext>
                </a:extLst>
              </a:tr>
              <a:tr h="92229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зарегистрированных менее года назад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осуществляющих деятельность в области сельского хозяйства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осуществляющих деятельность в области сельского хозяйства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 на пополнение оборотных средств, приобретение, ремонт, модернизацию основных средств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для рефинансирования банковских кредитов на предпринимательские цели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субъектов МСП, получивших услуги Центра поддержки экспорта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самозанятых граждан на организацию и ведение предпринимательской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70332"/>
                  </a:ext>
                </a:extLst>
              </a:tr>
              <a:tr h="64285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8,5%- 9,5% </a:t>
                      </a: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годовых</a:t>
                      </a:r>
                      <a:r>
                        <a:rPr lang="ru-RU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( для субъектов МСП,</a:t>
                      </a:r>
                      <a:r>
                        <a:rPr lang="ru-RU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зарегистрированных                                                    и ведущих деятельность в Моно городах и  социальных предпринимателей- 4,75%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8,5%      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                                      </a:t>
                      </a:r>
                      <a:r>
                        <a:rPr lang="ru-RU" sz="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годовых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для субъектов МСП,</a:t>
                      </a:r>
                      <a:r>
                        <a:rPr lang="ru-RU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зарегистрированных                                                    и ведущих деятельность в Моно городах и  социальных предпринимателей- 4,75% ) 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9,5 %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                                            </a:t>
                      </a: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годовых ( для субъектов МСП,</a:t>
                      </a:r>
                      <a:r>
                        <a:rPr lang="ru-RU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зарегистрированных                                                    и ведущих деятельность в Моно городах и  социальных предпринимателей- 4,75% ) 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                                                                                                                        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годовых </a:t>
                      </a: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для субъектов МСП,</a:t>
                      </a:r>
                      <a:r>
                        <a:rPr lang="ru-RU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зарегистрированных                                                    и ведущих деятельность в Моно городах и  социальных предпринимателей- 4,75% 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/>
                        <a:t>7%</a:t>
                      </a:r>
                      <a:r>
                        <a:rPr lang="ru-RU" sz="1100" dirty="0"/>
                        <a:t> годовых 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для субъектов МСП,</a:t>
                      </a:r>
                      <a:r>
                        <a:rPr lang="ru-RU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зарегистрированных                                                    и ведущих деятельность в Моно городах и  социальных предпринимателей- 4,75% ) 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годовых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993465"/>
                  </a:ext>
                </a:extLst>
              </a:tr>
              <a:tr h="22564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1 000 000 руб.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5 000 000 руб.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500 000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225397"/>
                  </a:ext>
                </a:extLst>
              </a:tr>
              <a:tr h="3532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100 000 руб. – без обеспечения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свыше 100 000 руб.: поручительство/залог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Поручительство + залог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Поручительство, или залог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16644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Максимальный срок действия займа – 36 месяцев</a:t>
                      </a: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13286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C1CD812-E664-4E82-8062-101D39186790}"/>
              </a:ext>
            </a:extLst>
          </p:cNvPr>
          <p:cNvSpPr/>
          <p:nvPr/>
        </p:nvSpPr>
        <p:spPr>
          <a:xfrm>
            <a:off x="-117898" y="5057905"/>
            <a:ext cx="8730403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3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5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2FAD25-FE80-48C3-9631-980A8209F90E}"/>
              </a:ext>
            </a:extLst>
          </p:cNvPr>
          <p:cNvSpPr/>
          <p:nvPr/>
        </p:nvSpPr>
        <p:spPr>
          <a:xfrm>
            <a:off x="2232372" y="3097429"/>
            <a:ext cx="7525916" cy="3693319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292FE5-8026-4E12-B966-F0D78A900ED0}"/>
              </a:ext>
            </a:extLst>
          </p:cNvPr>
          <p:cNvGrpSpPr/>
          <p:nvPr/>
        </p:nvGrpSpPr>
        <p:grpSpPr>
          <a:xfrm>
            <a:off x="1983215" y="1197466"/>
            <a:ext cx="9091392" cy="2582371"/>
            <a:chOff x="920709" y="2234968"/>
            <a:chExt cx="8532371" cy="242358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050A238-D2AA-4698-BDDC-B98CB3088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864"/>
            <a:stretch/>
          </p:blipFill>
          <p:spPr>
            <a:xfrm>
              <a:off x="8011434" y="2234968"/>
              <a:ext cx="1441646" cy="242358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53C3FF6-AC09-4D2E-AC9B-BB1CA325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09" y="2629589"/>
              <a:ext cx="6976492" cy="1295192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E883BA-1D60-4A59-94DF-DEDAB7F47B42}"/>
              </a:ext>
            </a:extLst>
          </p:cNvPr>
          <p:cNvSpPr/>
          <p:nvPr/>
        </p:nvSpPr>
        <p:spPr>
          <a:xfrm>
            <a:off x="2873312" y="3694777"/>
            <a:ext cx="654347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vopros@mb24.ru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8 800 234 0 124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сайт: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мойбизнес.рф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Шарыповского муниципального округа: </a:t>
            </a:r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Шарыпово, пл. Революции, 7а, тел. 839153 21621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93CDE29-7FFD-4EE5-B740-A7DC1A02A8BF}"/>
              </a:ext>
            </a:extLst>
          </p:cNvPr>
          <p:cNvSpPr/>
          <p:nvPr/>
        </p:nvSpPr>
        <p:spPr>
          <a:xfrm>
            <a:off x="12863247" y="1110398"/>
            <a:ext cx="1153055" cy="1153055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697F35D-0E6A-4DD8-9C76-76653AF452ED}"/>
              </a:ext>
            </a:extLst>
          </p:cNvPr>
          <p:cNvSpPr/>
          <p:nvPr/>
        </p:nvSpPr>
        <p:spPr>
          <a:xfrm>
            <a:off x="-1059644" y="6336801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A38B934-5273-4440-A3B9-83138A307BA1}"/>
              </a:ext>
            </a:extLst>
          </p:cNvPr>
          <p:cNvSpPr/>
          <p:nvPr/>
        </p:nvSpPr>
        <p:spPr>
          <a:xfrm>
            <a:off x="11367485" y="5719306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AE6734F-A80E-450D-B94F-BA9564C0C5BB}"/>
              </a:ext>
            </a:extLst>
          </p:cNvPr>
          <p:cNvSpPr/>
          <p:nvPr/>
        </p:nvSpPr>
        <p:spPr>
          <a:xfrm>
            <a:off x="4720439" y="-2043308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63DBBFB-062A-485F-AD1E-65CCF19420CA}"/>
              </a:ext>
            </a:extLst>
          </p:cNvPr>
          <p:cNvSpPr/>
          <p:nvPr/>
        </p:nvSpPr>
        <p:spPr>
          <a:xfrm>
            <a:off x="-635846" y="2306429"/>
            <a:ext cx="1153055" cy="1153055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55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13232</TotalTime>
  <Words>748</Words>
  <Application>Microsoft Office PowerPoint</Application>
  <PresentationFormat>Произвольный</PresentationFormat>
  <Paragraphs>98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Raleway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МИКРОФИНАНСИРОВАНИЕ</vt:lpstr>
      <vt:lpstr>Презентация PowerPoint</vt:lpstr>
    </vt:vector>
  </TitlesOfParts>
  <Company>Synergy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Горина Екатерина Леонидовна</dc:creator>
  <cp:lastModifiedBy>ARBMKK</cp:lastModifiedBy>
  <cp:revision>865</cp:revision>
  <cp:lastPrinted>2019-05-25T08:03:43Z</cp:lastPrinted>
  <dcterms:created xsi:type="dcterms:W3CDTF">2019-04-26T08:56:54Z</dcterms:created>
  <dcterms:modified xsi:type="dcterms:W3CDTF">2022-05-19T02:43:03Z</dcterms:modified>
</cp:coreProperties>
</file>