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2" r:id="rId2"/>
    <p:sldId id="314" r:id="rId3"/>
    <p:sldId id="311" r:id="rId4"/>
    <p:sldId id="301" r:id="rId5"/>
    <p:sldId id="284" r:id="rId6"/>
    <p:sldId id="308" r:id="rId7"/>
    <p:sldId id="293" r:id="rId8"/>
    <p:sldId id="312" r:id="rId9"/>
    <p:sldId id="305" r:id="rId10"/>
    <p:sldId id="291" r:id="rId11"/>
    <p:sldId id="303" r:id="rId12"/>
    <p:sldId id="292" r:id="rId13"/>
    <p:sldId id="288" r:id="rId14"/>
    <p:sldId id="310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8E0000"/>
    <a:srgbClr val="820000"/>
    <a:srgbClr val="744830"/>
    <a:srgbClr val="C7A8AB"/>
    <a:srgbClr val="CC545F"/>
    <a:srgbClr val="4C0808"/>
    <a:srgbClr val="485870"/>
    <a:srgbClr val="FFFFFF"/>
    <a:srgbClr val="6B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5714" autoAdjust="0"/>
  </p:normalViewPr>
  <p:slideViewPr>
    <p:cSldViewPr snapToGrid="0">
      <p:cViewPr varScale="1">
        <p:scale>
          <a:sx n="118" d="100"/>
          <a:sy n="118" d="100"/>
        </p:scale>
        <p:origin x="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30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80925393157443E-2"/>
          <c:y val="0.28434339212156134"/>
          <c:w val="0.73562931273229182"/>
          <c:h val="0.352217571181327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субъектов МСП (Красноярский край), тыс. ед.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243C-44E4-8F47-9C96FCD5E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0530056"/>
        <c:axId val="1010532024"/>
      </c:bar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МСП (Россия), млн, ед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12500</c:v>
                </c:pt>
                <c:pt idx="1">
                  <c:v>12500</c:v>
                </c:pt>
                <c:pt idx="2">
                  <c:v>14800</c:v>
                </c:pt>
                <c:pt idx="3">
                  <c:v>14000</c:v>
                </c:pt>
                <c:pt idx="4">
                  <c:v>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C-44E4-8F47-9C96FCD5E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6312208"/>
        <c:axId val="99630696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Численность занятых (Россия), млн. чел.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3">
                  <c:v>18300</c:v>
                </c:pt>
                <c:pt idx="4">
                  <c:v>18550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3C-44E4-8F47-9C96FCD5E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530056"/>
        <c:axId val="1010532024"/>
      </c:lineChart>
      <c:catAx>
        <c:axId val="101053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010532024"/>
        <c:crosses val="autoZero"/>
        <c:auto val="1"/>
        <c:lblAlgn val="ctr"/>
        <c:lblOffset val="100"/>
        <c:noMultiLvlLbl val="0"/>
      </c:catAx>
      <c:valAx>
        <c:axId val="1010532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010530056"/>
        <c:crosses val="autoZero"/>
        <c:crossBetween val="between"/>
      </c:valAx>
      <c:valAx>
        <c:axId val="9963069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solidFill>
            <a:schemeClr val="bg2">
              <a:lumMod val="90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996312208"/>
        <c:crosses val="max"/>
        <c:crossBetween val="between"/>
      </c:valAx>
      <c:catAx>
        <c:axId val="996312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6306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5799330736323767E-2"/>
          <c:y val="0.1225973907063445"/>
          <c:w val="0.405438305846824"/>
          <c:h val="9.2916152879249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57451605958795E-3"/>
          <c:y val="0.27391481364563025"/>
          <c:w val="0.8115489748633824"/>
          <c:h val="6.2772495139415421E-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МСП (Россия), млн, ед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2704-4D3D-ABCF-FCD8D8898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0530056"/>
        <c:axId val="1010532024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Численность занятых (Россия), млн. чел.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704-4D3D-ABCF-FCD8D8898AD5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Численность занятых (Красноярский край), млн. чел.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77518520306827E-2"/>
                  <c:y val="-7.1840170064879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D0B-4B75-A661-E3A40C2D868A}"/>
                </c:ext>
              </c:extLst>
            </c:dLbl>
            <c:dLbl>
              <c:idx val="2"/>
              <c:layout>
                <c:manualLayout>
                  <c:x val="-4.0738192873743514E-2"/>
                  <c:y val="-6.8429268516002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3958991388899752E-2"/>
                      <c:h val="2.95546856819213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D0B-4B75-A661-E3A40C2D868A}"/>
                </c:ext>
              </c:extLst>
            </c:dLbl>
            <c:dLbl>
              <c:idx val="3"/>
              <c:layout>
                <c:manualLayout>
                  <c:x val="-1.6203344246840567E-2"/>
                  <c:y val="3.6922150989376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0B-4B75-A661-E3A40C2D868A}"/>
                </c:ext>
              </c:extLst>
            </c:dLbl>
            <c:dLbl>
              <c:idx val="4"/>
              <c:layout>
                <c:manualLayout>
                  <c:x val="-3.8352679386735131E-2"/>
                  <c:y val="4.1838643343728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958991388899752E-2"/>
                      <c:h val="4.1273434961033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D0B-4B75-A661-E3A40C2D868A}"/>
                </c:ext>
              </c:extLst>
            </c:dLbl>
            <c:dLbl>
              <c:idx val="5"/>
              <c:layout>
                <c:manualLayout>
                  <c:x val="-1.4422969990746231E-2"/>
                  <c:y val="-1.45690675053326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0AC766-A361-4C82-B76B-961F115E9658}" type="VALUE">
                      <a:rPr lang="en-US" b="1" u="sng" smtClean="0"/>
                      <a:pPr>
                        <a:defRPr sz="1000" b="0" i="0" u="none" strike="noStrike" kern="1200" baseline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b="1" u="sng" dirty="0" smtClean="0"/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959001398792611E-2"/>
                      <c:h val="4.87672259412127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D0B-4B75-A661-E3A40C2D868A}"/>
                </c:ext>
              </c:extLst>
            </c:dLbl>
            <c:dLbl>
              <c:idx val="6"/>
              <c:layout>
                <c:manualLayout>
                  <c:x val="-2.8667620988228212E-2"/>
                  <c:y val="-4.1475955744118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0B-4B75-A661-E3A40C2D8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  <c:pt idx="3" formatCode="0.000">
                  <c:v>0.39285700000000001</c:v>
                </c:pt>
                <c:pt idx="4" formatCode="0.000">
                  <c:v>0.40179799999999999</c:v>
                </c:pt>
                <c:pt idx="5" formatCode="0.000">
                  <c:v>0.40814899999999998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704-4D3D-ABCF-FCD8D8898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530056"/>
        <c:axId val="1010532024"/>
      </c:lineChart>
      <c:catAx>
        <c:axId val="1010530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0532024"/>
        <c:crosses val="autoZero"/>
        <c:auto val="1"/>
        <c:lblAlgn val="ctr"/>
        <c:lblOffset val="100"/>
        <c:noMultiLvlLbl val="0"/>
      </c:catAx>
      <c:valAx>
        <c:axId val="1010532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0530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2832335677577792"/>
          <c:y val="3.1136653970632928E-2"/>
          <c:w val="0.45455391409199453"/>
          <c:h val="8.3436588431647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093554759935438E-2"/>
          <c:y val="3.1973556345271284E-2"/>
          <c:w val="0.97890636524964858"/>
          <c:h val="0.96802638382313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МСП (Россия), млн, ед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7A19-4F7A-A879-49B440C1A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0530056"/>
        <c:axId val="1010532024"/>
      </c:bar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субъектов МСП (Красноярский край), млн. ед.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1518457972593446E-2"/>
                  <c:y val="-1.04406862167838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3A-42EF-BFA1-76EF76AE2EDA}"/>
                </c:ext>
              </c:extLst>
            </c:dLbl>
            <c:dLbl>
              <c:idx val="2"/>
              <c:layout>
                <c:manualLayout>
                  <c:x val="0"/>
                  <c:y val="-1.8223953736986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3A-42EF-BFA1-76EF76AE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0</c:formatCode>
                <c:ptCount val="6"/>
                <c:pt idx="0">
                  <c:v>107.744</c:v>
                </c:pt>
                <c:pt idx="1">
                  <c:v>110.261</c:v>
                </c:pt>
                <c:pt idx="2">
                  <c:v>110.518</c:v>
                </c:pt>
                <c:pt idx="3">
                  <c:v>106.96899999999999</c:v>
                </c:pt>
                <c:pt idx="4">
                  <c:v>101.355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19-4F7A-A879-49B440C1A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4993696"/>
        <c:axId val="101499074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Численность занятых, Россия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19-4F7A-A879-49B440C1A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4993696"/>
        <c:axId val="1014990744"/>
      </c:lineChart>
      <c:catAx>
        <c:axId val="1010530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0532024"/>
        <c:crosses val="autoZero"/>
        <c:auto val="1"/>
        <c:lblAlgn val="ctr"/>
        <c:lblOffset val="100"/>
        <c:noMultiLvlLbl val="0"/>
      </c:catAx>
      <c:valAx>
        <c:axId val="1010532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0530056"/>
        <c:crosses val="autoZero"/>
        <c:crossBetween val="between"/>
      </c:valAx>
      <c:valAx>
        <c:axId val="1014990744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1014993696"/>
        <c:crosses val="max"/>
        <c:crossBetween val="between"/>
      </c:valAx>
      <c:catAx>
        <c:axId val="1014993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499074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5659" cy="498057"/>
          </a:xfrm>
          <a:prstGeom prst="rect">
            <a:avLst/>
          </a:prstGeom>
        </p:spPr>
        <p:txBody>
          <a:bodyPr vert="horz" lIns="91722" tIns="45861" rIns="91722" bIns="458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9" y="1"/>
            <a:ext cx="2945659" cy="498057"/>
          </a:xfrm>
          <a:prstGeom prst="rect">
            <a:avLst/>
          </a:prstGeom>
        </p:spPr>
        <p:txBody>
          <a:bodyPr vert="horz" lIns="91722" tIns="45861" rIns="91722" bIns="45861" rtlCol="0"/>
          <a:lstStyle>
            <a:lvl1pPr algn="r">
              <a:defRPr sz="1200"/>
            </a:lvl1pPr>
          </a:lstStyle>
          <a:p>
            <a:fld id="{78893867-FF16-4231-8E6F-FC37141904A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28591"/>
            <a:ext cx="2945659" cy="498055"/>
          </a:xfrm>
          <a:prstGeom prst="rect">
            <a:avLst/>
          </a:prstGeom>
        </p:spPr>
        <p:txBody>
          <a:bodyPr vert="horz" lIns="91722" tIns="45861" rIns="91722" bIns="458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9" y="9428591"/>
            <a:ext cx="2945659" cy="498055"/>
          </a:xfrm>
          <a:prstGeom prst="rect">
            <a:avLst/>
          </a:prstGeom>
        </p:spPr>
        <p:txBody>
          <a:bodyPr vert="horz" lIns="91722" tIns="45861" rIns="91722" bIns="45861" rtlCol="0" anchor="b"/>
          <a:lstStyle>
            <a:lvl1pPr algn="r">
              <a:defRPr sz="1200"/>
            </a:lvl1pPr>
          </a:lstStyle>
          <a:p>
            <a:fld id="{DE547502-3CBF-4477-A8E5-CCC2738F1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05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5659" cy="498057"/>
          </a:xfrm>
          <a:prstGeom prst="rect">
            <a:avLst/>
          </a:prstGeom>
        </p:spPr>
        <p:txBody>
          <a:bodyPr vert="horz" lIns="91722" tIns="45861" rIns="91722" bIns="458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1"/>
            <a:ext cx="2945659" cy="498057"/>
          </a:xfrm>
          <a:prstGeom prst="rect">
            <a:avLst/>
          </a:prstGeom>
        </p:spPr>
        <p:txBody>
          <a:bodyPr vert="horz" lIns="91722" tIns="45861" rIns="91722" bIns="45861" rtlCol="0"/>
          <a:lstStyle>
            <a:lvl1pPr algn="r">
              <a:defRPr sz="1200"/>
            </a:lvl1pPr>
          </a:lstStyle>
          <a:p>
            <a:fld id="{B4EA5006-1B3C-436D-9813-5C3F30098122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460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2" tIns="45861" rIns="91722" bIns="458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1722" tIns="45861" rIns="91722" bIns="4586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91"/>
            <a:ext cx="2945659" cy="498055"/>
          </a:xfrm>
          <a:prstGeom prst="rect">
            <a:avLst/>
          </a:prstGeom>
        </p:spPr>
        <p:txBody>
          <a:bodyPr vert="horz" lIns="91722" tIns="45861" rIns="91722" bIns="458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28591"/>
            <a:ext cx="2945659" cy="498055"/>
          </a:xfrm>
          <a:prstGeom prst="rect">
            <a:avLst/>
          </a:prstGeom>
        </p:spPr>
        <p:txBody>
          <a:bodyPr vert="horz" lIns="91722" tIns="45861" rIns="91722" bIns="45861" rtlCol="0" anchor="b"/>
          <a:lstStyle>
            <a:lvl1pPr algn="r">
              <a:defRPr sz="1200"/>
            </a:lvl1pPr>
          </a:lstStyle>
          <a:p>
            <a:fld id="{06496A89-8779-4952-A13C-4FC84A14B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1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1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0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2021 году открыты центры</a:t>
            </a:r>
            <a:r>
              <a:rPr lang="ru-RU" baseline="0" dirty="0" smtClean="0"/>
              <a:t> в Минусинске, Железногорске , Зеленогорск будет открыт 27 мая.</a:t>
            </a:r>
          </a:p>
          <a:p>
            <a:r>
              <a:rPr lang="ru-RU" baseline="0" dirty="0" smtClean="0"/>
              <a:t>В июне откроются в </a:t>
            </a:r>
            <a:r>
              <a:rPr lang="ru-RU" baseline="0" dirty="0" err="1" smtClean="0"/>
              <a:t>Курагинском</a:t>
            </a:r>
            <a:r>
              <a:rPr lang="ru-RU" baseline="0" dirty="0" smtClean="0"/>
              <a:t>, Каратузском, </a:t>
            </a:r>
            <a:r>
              <a:rPr lang="ru-RU" baseline="0" dirty="0" err="1" smtClean="0"/>
              <a:t>Манском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Шарыповском</a:t>
            </a:r>
            <a:r>
              <a:rPr lang="ru-RU" baseline="0" dirty="0" smtClean="0"/>
              <a:t> районах.</a:t>
            </a:r>
          </a:p>
          <a:p>
            <a:r>
              <a:rPr lang="ru-RU" dirty="0" smtClean="0"/>
              <a:t>До конца года откроются</a:t>
            </a:r>
            <a:r>
              <a:rPr lang="ru-RU" baseline="0" dirty="0" smtClean="0"/>
              <a:t> в Ачинске, Канске, Назарово, </a:t>
            </a:r>
            <a:r>
              <a:rPr lang="ru-RU" baseline="0" dirty="0" err="1" smtClean="0"/>
              <a:t>Лесосибирске</a:t>
            </a:r>
            <a:r>
              <a:rPr lang="ru-RU" baseline="0" dirty="0" smtClean="0"/>
              <a:t>, Норильске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2022 году – открытие центров в 49 МО края.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83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2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0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6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7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6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5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6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2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5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BAA1-71A2-4A3C-AC10-282DFA1C3A3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0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tel:88002340124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gif"/><Relationship Id="rId5" Type="http://schemas.openxmlformats.org/officeDocument/2006/relationships/chart" Target="../charts/chart3.xml"/><Relationship Id="rId15" Type="http://schemas.openxmlformats.org/officeDocument/2006/relationships/image" Target="../media/image16.png"/><Relationship Id="rId10" Type="http://schemas.openxmlformats.org/officeDocument/2006/relationships/image" Target="../media/image11.gif"/><Relationship Id="rId4" Type="http://schemas.openxmlformats.org/officeDocument/2006/relationships/chart" Target="../charts/chart2.xml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hyperlink" Target="tel:88002340124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27025" y="1400342"/>
            <a:ext cx="503767" cy="2916766"/>
            <a:chOff x="3048000" y="1282701"/>
            <a:chExt cx="503767" cy="2332566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3048000" y="1744133"/>
              <a:ext cx="0" cy="1871134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16200000">
              <a:off x="2133601" y="2197100"/>
              <a:ext cx="2332566" cy="5037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СЕНТЯБРЬ 2021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577479" y="2221147"/>
            <a:ext cx="8314516" cy="1674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0"/>
              </a:lnSpc>
            </a:pPr>
            <a:r>
              <a:rPr lang="ru-RU" sz="24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 ПРОЕКТЕ </a:t>
            </a:r>
            <a:r>
              <a:rPr lang="ru-RU" sz="24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РЕГИОНАЛЬНОЙ ПРОГРАММЫ РАЗВИТИЯ МАЛОГО И СРЕДНЕГО ПРЕДПРИНИМАТЕЛЬСТВА КРАСНОЯРСКОГО КРАЯ ДО 2024 ГОДА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16632"/>
            <a:ext cx="730457" cy="6741368"/>
            <a:chOff x="0" y="116632"/>
            <a:chExt cx="730457" cy="677713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116632"/>
              <a:ext cx="44794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Black" panose="020B0A040201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381328"/>
              <a:ext cx="447944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2400" y="6525344"/>
              <a:ext cx="578057" cy="3684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23972" y="273624"/>
            <a:ext cx="11968028" cy="317548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1" descr="https://im0-tub-ru.yandex.net/i?id=e6805e1f8e9a6ae80d1b5e65f7b29566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2" y="0"/>
            <a:ext cx="1709936" cy="8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910867" y="6404434"/>
            <a:ext cx="7844067" cy="45719"/>
          </a:xfrm>
          <a:prstGeom prst="rect">
            <a:avLst/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730039" y="6469507"/>
            <a:ext cx="1161956" cy="236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bg1">
                    <a:lumMod val="65000"/>
                  </a:schemeClr>
                </a:solidFill>
              </a:rPr>
              <a:t>СЕНТЯБРЬ 2021 г.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2" descr="Информация по региону Красноярский кра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8455" r="9799" b="6918"/>
          <a:stretch/>
        </p:blipFill>
        <p:spPr bwMode="auto">
          <a:xfrm>
            <a:off x="1005633" y="1891574"/>
            <a:ext cx="2150088" cy="2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05633" y="6118558"/>
            <a:ext cx="9541128" cy="26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АГЕНТСТВО РАЗВИТИЯ МАЛОГО И СРЕДНЕГО ПРЕДПРИНИМАТЕЛЬСТВА КРАСНОЯРСКОГО КРАЯ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05" y="4821344"/>
            <a:ext cx="1391763" cy="10320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27025" y="4417978"/>
            <a:ext cx="8603531" cy="1567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«Малое и среднее предпринимательство и поддержка индивидуальной предпринимательской инициативы»</a:t>
            </a:r>
          </a:p>
        </p:txBody>
      </p:sp>
    </p:spTree>
    <p:extLst>
      <p:ext uri="{BB962C8B-B14F-4D97-AF65-F5344CB8AC3E}">
        <p14:creationId xmlns:p14="http://schemas.microsoft.com/office/powerpoint/2010/main" val="41599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83062" y="5550566"/>
            <a:ext cx="1149511" cy="1307434"/>
            <a:chOff x="198516" y="5550566"/>
            <a:chExt cx="830439" cy="1307434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6"/>
              <a:ext cx="830439" cy="1307434"/>
              <a:chOff x="198516" y="5550566"/>
              <a:chExt cx="830439" cy="1307434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6"/>
                <a:ext cx="830439" cy="1307434"/>
                <a:chOff x="247191" y="5550566"/>
                <a:chExt cx="830439" cy="1307434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6"/>
                  <a:ext cx="830439" cy="1307434"/>
                  <a:chOff x="399591" y="4534566"/>
                  <a:chExt cx="830439" cy="1307434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6"/>
                    <a:ext cx="772678" cy="1307434"/>
                    <a:chOff x="3024258" y="1757194"/>
                    <a:chExt cx="772678" cy="1045568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33580" y="2022038"/>
                      <a:ext cx="928199" cy="3985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507995" y="5059564"/>
                    <a:ext cx="722035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9</a:t>
                    </a:r>
                    <a:endParaRPr lang="ru-RU" sz="4400" b="1" dirty="0">
                      <a:solidFill>
                        <a:schemeClr val="tx2">
                          <a:lumMod val="75000"/>
                        </a:schemeClr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Группа 67"/>
          <p:cNvGrpSpPr/>
          <p:nvPr/>
        </p:nvGrpSpPr>
        <p:grpSpPr>
          <a:xfrm>
            <a:off x="1486730" y="1478987"/>
            <a:ext cx="4129122" cy="593862"/>
            <a:chOff x="1186069" y="1220453"/>
            <a:chExt cx="4129122" cy="5938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929165" y="1296471"/>
              <a:ext cx="338602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 smtClean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ЕДИНЫЙ РЕГИОНАЛЬНЫЙ 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 smtClean="0">
                  <a:solidFill>
                    <a:srgbClr val="820000"/>
                  </a:solidFill>
                  <a:latin typeface="Arial Black" panose="020B0A04020102020204" pitchFamily="34" charset="0"/>
                </a:rPr>
                <a:t>ПОРТАЛ ЗАКУПОК 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 smtClean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У СУБЪЕКТОВ МСП</a:t>
              </a:r>
              <a:endParaRPr lang="ru-RU" sz="1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186069" y="1220453"/>
              <a:ext cx="557221" cy="561663"/>
              <a:chOff x="1508760" y="1383029"/>
              <a:chExt cx="557221" cy="56166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1508760" y="1383029"/>
                <a:ext cx="557221" cy="561663"/>
              </a:xfrm>
              <a:prstGeom prst="ellipse">
                <a:avLst/>
              </a:prstGeom>
              <a:noFill/>
              <a:ln w="88900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1638320" y="1511574"/>
                <a:ext cx="298099" cy="298175"/>
              </a:xfrm>
              <a:prstGeom prst="ellipse">
                <a:avLst/>
              </a:prstGeom>
              <a:noFill/>
              <a:ln w="88900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88900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436123" y="1145585"/>
            <a:ext cx="6625835" cy="2191243"/>
            <a:chOff x="838557" y="41678"/>
            <a:chExt cx="6625835" cy="2191243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838557" y="41678"/>
              <a:ext cx="4901140" cy="2191243"/>
              <a:chOff x="1872475" y="194637"/>
              <a:chExt cx="4901140" cy="2191243"/>
            </a:xfrm>
          </p:grpSpPr>
          <p:sp>
            <p:nvSpPr>
              <p:cNvPr id="37" name="Прямоугольник 36"/>
              <p:cNvSpPr/>
              <p:nvPr/>
            </p:nvSpPr>
            <p:spPr>
              <a:xfrm rot="16200000">
                <a:off x="2632604" y="1526933"/>
                <a:ext cx="1200050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1200"/>
                  </a:lnSpc>
                </a:pPr>
                <a:r>
                  <a:rPr lang="ru-RU" sz="1000" b="1" dirty="0" smtClean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АГРЕГАЦИЯ ЗАКУПОК</a:t>
                </a:r>
              </a:p>
              <a:p>
                <a:pPr algn="r">
                  <a:lnSpc>
                    <a:spcPts val="1200"/>
                  </a:lnSpc>
                </a:pPr>
                <a:r>
                  <a:rPr lang="ru-RU" sz="1000" b="1" dirty="0" smtClean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44-ФЗ     </a:t>
                </a:r>
              </a:p>
              <a:p>
                <a:pPr algn="r">
                  <a:lnSpc>
                    <a:spcPts val="1200"/>
                  </a:lnSpc>
                </a:pPr>
                <a:r>
                  <a:rPr lang="ru-RU" sz="1000" b="1" dirty="0" smtClean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223-ФЗ</a:t>
                </a:r>
                <a:endParaRPr lang="ru-RU" sz="1000" b="1" dirty="0">
                  <a:solidFill>
                    <a:srgbClr val="820000"/>
                  </a:solidFill>
                  <a:latin typeface="Arial Black" panose="020B0A04020102020204" pitchFamily="34" charset="0"/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1872475" y="194637"/>
                <a:ext cx="4901140" cy="1859732"/>
                <a:chOff x="4057107" y="371285"/>
                <a:chExt cx="4861296" cy="1859732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4057107" y="371285"/>
                  <a:ext cx="1751715" cy="1859732"/>
                  <a:chOff x="1041905" y="1232773"/>
                  <a:chExt cx="1751715" cy="1859732"/>
                </a:xfrm>
              </p:grpSpPr>
              <p:cxnSp>
                <p:nvCxnSpPr>
                  <p:cNvPr id="53" name="Прямая соединительная линия 52"/>
                  <p:cNvCxnSpPr/>
                  <p:nvPr/>
                </p:nvCxnSpPr>
                <p:spPr>
                  <a:xfrm flipH="1">
                    <a:off x="2788606" y="1748460"/>
                    <a:ext cx="5014" cy="13440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54" name="Picture 6" descr="В Коми введен федеральный фирменный стиль &quot;Мой бизнес&quot; | Комиинформ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300" t="15319" r="13421" b="18503"/>
                  <a:stretch/>
                </p:blipFill>
                <p:spPr bwMode="auto">
                  <a:xfrm>
                    <a:off x="1041905" y="1232773"/>
                    <a:ext cx="951955" cy="4842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 flipH="1" flipV="1">
                  <a:off x="4972387" y="1344577"/>
                  <a:ext cx="3946016" cy="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Группа 22"/>
            <p:cNvGrpSpPr/>
            <p:nvPr/>
          </p:nvGrpSpPr>
          <p:grpSpPr>
            <a:xfrm>
              <a:off x="2583145" y="1041423"/>
              <a:ext cx="4881247" cy="716962"/>
              <a:chOff x="3662045" y="1042657"/>
              <a:chExt cx="6444132" cy="716962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683734" y="1042657"/>
                <a:ext cx="6422443" cy="3616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900" b="1" dirty="0" smtClean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УЧАСТИЕ В ТЕНДЕРЕ В РЕЖИМЕ ОНЛАЙН</a:t>
                </a:r>
                <a:endParaRPr lang="ru-RU" sz="900" b="1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3662045" y="1397930"/>
                <a:ext cx="4133338" cy="3616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900" b="1" dirty="0" smtClean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ПОЛУЧЕНИЕ ГАРАНТИЙНОЙ ПОДДЕРЖКИ В ЦЕЛЯХ ОБЕСПЕЧЕНИЯ ЗАКАЗА</a:t>
                </a:r>
                <a:endParaRPr lang="ru-RU" sz="900" b="1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5707604" y="1407853"/>
            <a:ext cx="5195178" cy="755476"/>
            <a:chOff x="6645941" y="1120606"/>
            <a:chExt cx="5195178" cy="75547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7328033" y="1120606"/>
              <a:ext cx="451308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 smtClean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ЕДИНЫЙ </a:t>
              </a:r>
              <a:r>
                <a:rPr lang="ru-RU" sz="1600" b="1" dirty="0" smtClean="0">
                  <a:solidFill>
                    <a:srgbClr val="820000"/>
                  </a:solidFill>
                  <a:latin typeface="Arial Black" panose="020B0A04020102020204" pitchFamily="34" charset="0"/>
                </a:rPr>
                <a:t>КАТАЛОГ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 smtClean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ПРОДУКЦИИ МСП</a:t>
              </a: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6645941" y="1176893"/>
              <a:ext cx="557221" cy="561663"/>
              <a:chOff x="1506413" y="1383383"/>
              <a:chExt cx="557221" cy="561663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1506413" y="1383383"/>
                <a:ext cx="557221" cy="561663"/>
              </a:xfrm>
              <a:prstGeom prst="ellipse">
                <a:avLst/>
              </a:prstGeom>
              <a:noFill/>
              <a:ln w="88900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1638318" y="1511572"/>
                <a:ext cx="298099" cy="298175"/>
              </a:xfrm>
              <a:prstGeom prst="ellipse">
                <a:avLst/>
              </a:prstGeom>
              <a:noFill/>
              <a:ln w="88900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88900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Прямоугольник 62"/>
            <p:cNvSpPr/>
            <p:nvPr/>
          </p:nvSpPr>
          <p:spPr>
            <a:xfrm>
              <a:off x="7928292" y="1483132"/>
              <a:ext cx="3675255" cy="3929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 smtClean="0">
                  <a:solidFill>
                    <a:srgbClr val="820000"/>
                  </a:solidFill>
                  <a:latin typeface="Arial Black" panose="020B0A04020102020204" pitchFamily="34" charset="0"/>
                </a:rPr>
                <a:t>«СДЕЛАНО В КРАЕ»</a:t>
              </a:r>
              <a:endParaRPr lang="ru-RU" sz="1200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937522" y="1607453"/>
            <a:ext cx="3071881" cy="1390446"/>
            <a:chOff x="7002869" y="477251"/>
            <a:chExt cx="3071881" cy="139044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477535" y="1140746"/>
              <a:ext cx="2359643" cy="4497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900" b="1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ИНФОРМАЦИЯ ДЛЯ </a:t>
              </a:r>
              <a:r>
                <a:rPr lang="ru-RU" sz="900" b="1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КРУПНОГО </a:t>
              </a:r>
              <a:r>
                <a:rPr lang="ru-RU" sz="900" b="1" dirty="0" smtClean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БИЗНЕСА </a:t>
              </a:r>
              <a:r>
                <a:rPr lang="ru-RU" sz="900" b="1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- ПОТЕНЦИАЛЬНЫХ ЗАКАЗЧИКОВ</a:t>
              </a: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7002869" y="477251"/>
              <a:ext cx="3071881" cy="1390446"/>
              <a:chOff x="7002869" y="477251"/>
              <a:chExt cx="3071881" cy="1390446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 flipH="1" flipV="1">
                <a:off x="7002869" y="993410"/>
                <a:ext cx="3071881" cy="154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7445458" y="477251"/>
                <a:ext cx="12101" cy="13904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Прямоугольник 71"/>
          <p:cNvSpPr/>
          <p:nvPr/>
        </p:nvSpPr>
        <p:spPr>
          <a:xfrm>
            <a:off x="4583471" y="5766210"/>
            <a:ext cx="5805501" cy="30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СПРОС НЕ ВОССТАНОВИЛСЯ ПОСЛЕ ПАНДЕМИИ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2950025" y="5390386"/>
            <a:ext cx="6526060" cy="670493"/>
            <a:chOff x="3056351" y="1099648"/>
            <a:chExt cx="6526060" cy="641991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>
              <a:off x="3056351" y="1099648"/>
              <a:ext cx="0" cy="64199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3056351" y="1721434"/>
              <a:ext cx="6526060" cy="202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/>
          <p:cNvSpPr/>
          <p:nvPr/>
        </p:nvSpPr>
        <p:spPr>
          <a:xfrm>
            <a:off x="1126313" y="5630089"/>
            <a:ext cx="1774898" cy="361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ДАННЫЕ ОПРОСА / НАЧАЛО 2021 г.: </a:t>
            </a:r>
          </a:p>
          <a:p>
            <a:pPr>
              <a:lnSpc>
                <a:spcPts val="2200"/>
              </a:lnSpc>
            </a:pPr>
            <a:endParaRPr lang="ru-RU" sz="12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016332" y="5370295"/>
            <a:ext cx="2485583" cy="803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8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60%</a:t>
            </a:r>
            <a:endParaRPr lang="ru-RU" sz="4800" b="1" dirty="0">
              <a:solidFill>
                <a:srgbClr val="82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>
            <a:off x="1171452" y="5289362"/>
            <a:ext cx="10557656" cy="73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 rot="16200000">
            <a:off x="-188373" y="2397723"/>
            <a:ext cx="2018448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200"/>
              </a:lnSpc>
            </a:pPr>
            <a:r>
              <a:rPr lang="ru-RU" sz="14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ЕДИНАЯ ПЛАТФОРМА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H="1">
            <a:off x="1516977" y="1186791"/>
            <a:ext cx="10309855" cy="29047"/>
          </a:xfrm>
          <a:prstGeom prst="line">
            <a:avLst/>
          </a:prstGeom>
          <a:ln w="41275">
            <a:solidFill>
              <a:srgbClr val="82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81"/>
          <p:cNvGrpSpPr/>
          <p:nvPr/>
        </p:nvGrpSpPr>
        <p:grpSpPr>
          <a:xfrm>
            <a:off x="828993" y="3980220"/>
            <a:ext cx="5024430" cy="961815"/>
            <a:chOff x="243577" y="1516713"/>
            <a:chExt cx="5024430" cy="961815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591996" y="1516713"/>
              <a:ext cx="3676011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 smtClean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ПРОИЗВОДИТЕЛЬНОСТЬ ТРУДА</a:t>
              </a:r>
              <a:endParaRPr lang="ru-RU" sz="1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84" name="Picture 2" descr="Национальные проекты | Город-наукоград Мичуринск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t="9337" r="7734" b="10782"/>
            <a:stretch/>
          </p:blipFill>
          <p:spPr bwMode="auto">
            <a:xfrm>
              <a:off x="243577" y="1549689"/>
              <a:ext cx="1321485" cy="928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Прямоугольник 85"/>
          <p:cNvSpPr/>
          <p:nvPr/>
        </p:nvSpPr>
        <p:spPr>
          <a:xfrm>
            <a:off x="6502132" y="3959771"/>
            <a:ext cx="4670200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МЕЖДУНАРОДНАЯ КООПЕРАЦИЯ </a:t>
            </a:r>
          </a:p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И ЭКСПОРТ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flipV="1">
            <a:off x="1231992" y="1708597"/>
            <a:ext cx="0" cy="1489122"/>
          </a:xfrm>
          <a:prstGeom prst="line">
            <a:avLst/>
          </a:prstGeom>
          <a:ln w="41275">
            <a:solidFill>
              <a:srgbClr val="82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2198512" y="4477615"/>
            <a:ext cx="3828143" cy="444626"/>
            <a:chOff x="2198513" y="3954783"/>
            <a:chExt cx="3828143" cy="444626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2198513" y="4037720"/>
              <a:ext cx="3828143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 smtClean="0">
                  <a:solidFill>
                    <a:srgbClr val="820000"/>
                  </a:solidFill>
                  <a:latin typeface="Arial Black" panose="020B0A04020102020204" pitchFamily="34" charset="0"/>
                </a:rPr>
                <a:t>ВНЕДРЕНИЕ </a:t>
              </a:r>
            </a:p>
            <a:p>
              <a:pPr>
                <a:lnSpc>
                  <a:spcPts val="1400"/>
                </a:lnSpc>
              </a:pPr>
              <a:r>
                <a:rPr lang="ru-RU" sz="1200" b="1" dirty="0" smtClean="0">
                  <a:solidFill>
                    <a:srgbClr val="820000"/>
                  </a:solidFill>
                  <a:latin typeface="Arial Black" panose="020B0A04020102020204" pitchFamily="34" charset="0"/>
                </a:rPr>
                <a:t>БЕРЕЖЛИВОГО ПРОИЗВОДСТВА</a:t>
              </a:r>
              <a:endParaRPr lang="ru-RU" sz="1200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2248353" y="3954783"/>
              <a:ext cx="310284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6512862" y="4501008"/>
            <a:ext cx="3473464" cy="443255"/>
            <a:chOff x="7717318" y="4339236"/>
            <a:chExt cx="3473464" cy="443255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7717318" y="4420802"/>
              <a:ext cx="3473464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rgbClr val="820000"/>
                  </a:solidFill>
                  <a:latin typeface="Arial Black" panose="020B0A04020102020204" pitchFamily="34" charset="0"/>
                </a:rPr>
                <a:t>ВНЕДРЕНИЕ РЕГИОНАЛЬНОГО ЭКСПОРТНОГО СТАНДАРТА 2.0</a:t>
              </a:r>
              <a:endParaRPr lang="ru-RU" sz="1200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 flipH="1">
              <a:off x="7816839" y="4339236"/>
              <a:ext cx="310284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Группа 89"/>
          <p:cNvGrpSpPr/>
          <p:nvPr/>
        </p:nvGrpSpPr>
        <p:grpSpPr>
          <a:xfrm>
            <a:off x="1133380" y="6264032"/>
            <a:ext cx="10800223" cy="532690"/>
            <a:chOff x="1115038" y="6179091"/>
            <a:chExt cx="10521906" cy="532690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101" name="Группа 100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111" name="Группа 110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116" name="Прямая соединительная линия 115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7" name="Овал 116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/>
                  </a:p>
                </p:txBody>
              </p:sp>
            </p:grpSp>
            <p:sp>
              <p:nvSpPr>
                <p:cNvPr id="112" name="Овал 111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8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4" name="Овал 113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5" name="Овал 114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102" name="Прямоугольник 101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 smtClean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  <a:endPara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 smtClean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3</a:t>
                </a:r>
                <a:endParaRPr lang="ru-RU" sz="3200" b="1" dirty="0">
                  <a:solidFill>
                    <a:srgbClr val="8E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 smtClean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  <a:endPara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РАЗВИТИЕ ИНФРАСТРУКТУРЫ ПОДДЕРЖКИ МСП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rgbClr val="8E0000"/>
                    </a:solidFill>
                  </a:rPr>
                  <a:t>СТИМУЛИРОВАНИЕ СПРОСА НА ПРОДУКЦИЮ СУБЪЕКТОВ МСП</a:t>
                </a:r>
                <a:endParaRPr lang="ru-RU" sz="8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СНИЖЕНИЕ АДМИНИСТРАТИВНОГО ДАВЛЕНИЯ НА БИЗНЕС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ПОПУЛЯРИЗАЦИЯ ПРЕДПРИНИМАТЕЛЬСТВА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0" name="Прямоугольник 99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 smtClean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ru-RU" sz="32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1257685" y="3607931"/>
            <a:ext cx="10227919" cy="372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n w="1016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НАЦИОНАЛЬНЫЕ ПРОЕКТЫ</a:t>
            </a:r>
            <a:endParaRPr lang="ru-RU" sz="2400" b="1" dirty="0" smtClean="0">
              <a:ln w="1016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580380" y="5350127"/>
            <a:ext cx="5805501" cy="30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580380" y="5338818"/>
            <a:ext cx="7148728" cy="633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ПРЕДПРИНИМАТЕЛЕЙ </a:t>
            </a:r>
          </a:p>
          <a:p>
            <a:pPr>
              <a:lnSpc>
                <a:spcPts val="1600"/>
              </a:lnSpc>
            </a:pPr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ОТМЕТИЛИ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ФАКТ: </a:t>
            </a:r>
            <a:r>
              <a:rPr lang="ru-RU" sz="1600" b="1" dirty="0" smtClean="0">
                <a:solidFill>
                  <a:srgbClr val="8E0000"/>
                </a:solidFill>
                <a:latin typeface="Arial Black" panose="020B0A04020102020204" pitchFamily="34" charset="0"/>
              </a:rPr>
              <a:t>СЛАБЫЙ СПРОС</a:t>
            </a:r>
            <a:endParaRPr lang="ru-RU" b="1" dirty="0">
              <a:solidFill>
                <a:srgbClr val="8E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H="1">
            <a:off x="9445786" y="2139043"/>
            <a:ext cx="2487817" cy="62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9715228" y="1598382"/>
            <a:ext cx="12101" cy="13904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9734315" y="1569143"/>
            <a:ext cx="2721910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ДНИ </a:t>
            </a:r>
            <a:r>
              <a:rPr lang="ru-RU" sz="16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КРУПНЫХ КОМПАНИЙ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715228" y="2276814"/>
            <a:ext cx="2721910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РАЗМЕЩЕНИЕ ПРОДУКЦИИ НА  </a:t>
            </a:r>
            <a:r>
              <a:rPr lang="ru-RU" sz="16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МАРКЕТПЛЕЙСАХ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20" name="Группа 119"/>
          <p:cNvGrpSpPr/>
          <p:nvPr/>
        </p:nvGrpSpPr>
        <p:grpSpPr>
          <a:xfrm>
            <a:off x="9034869" y="1441866"/>
            <a:ext cx="557221" cy="561663"/>
            <a:chOff x="1506413" y="1383383"/>
            <a:chExt cx="557221" cy="561663"/>
          </a:xfrm>
        </p:grpSpPr>
        <p:sp>
          <p:nvSpPr>
            <p:cNvPr id="122" name="Овал 121"/>
            <p:cNvSpPr/>
            <p:nvPr/>
          </p:nvSpPr>
          <p:spPr>
            <a:xfrm>
              <a:off x="1506413" y="1383383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1638318" y="1511572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311539" y="521375"/>
            <a:ext cx="11708391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СТИМУЛИРОВАНИЕ</a:t>
            </a:r>
            <a:r>
              <a:rPr lang="ru-RU" sz="32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СПРОС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 НА ПРОДУКЦИЮ СУБЪЕКТОВ МСП</a:t>
            </a:r>
          </a:p>
          <a:p>
            <a:endParaRPr lang="ru-RU" sz="3200" b="1" dirty="0" smtClean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616028" y="1382315"/>
            <a:ext cx="10638073" cy="1542948"/>
            <a:chOff x="613609" y="2672373"/>
            <a:chExt cx="10638073" cy="154294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13609" y="2728579"/>
              <a:ext cx="3625012" cy="9957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ts val="2600"/>
                </a:lnSpc>
              </a:pPr>
              <a:r>
                <a:rPr lang="ru-RU" sz="2000" b="1" dirty="0" smtClean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СНИЖЕНИЕ АДМИНИСТРАТИВНОГО ДАВЛЕНИЯ НА БИЗНЕС</a:t>
              </a:r>
              <a:endParaRPr lang="ru-RU" sz="2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4919205" y="2722957"/>
              <a:ext cx="6332477" cy="1492364"/>
              <a:chOff x="4495485" y="2668125"/>
              <a:chExt cx="6332477" cy="1492364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4495485" y="2668125"/>
                <a:ext cx="6325210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200" b="1" dirty="0" smtClean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АДМИНИСТРАТИВНАЯ НАГРУЗКА </a:t>
                </a:r>
              </a:p>
              <a:p>
                <a:pPr>
                  <a:lnSpc>
                    <a:spcPts val="1400"/>
                  </a:lnSpc>
                </a:pPr>
                <a:r>
                  <a:rPr lang="ru-RU" sz="1200" b="1" dirty="0" smtClean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СО СТОРОНЫ ФЕДЕРАЛЬНЫХ КОНТРОЛЬНО-НАДЗОРНЫХ ОРГАНОВ</a:t>
                </a:r>
                <a:endParaRPr lang="ru-RU" sz="12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4502752" y="3186525"/>
                <a:ext cx="6325210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200" b="1" dirty="0" smtClean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АДМИНИСТРАТИВНЫЕ БАРЬЕРЫ </a:t>
                </a:r>
              </a:p>
              <a:p>
                <a:pPr>
                  <a:lnSpc>
                    <a:spcPts val="1400"/>
                  </a:lnSpc>
                </a:pPr>
                <a:r>
                  <a:rPr lang="ru-RU" sz="1200" b="1" dirty="0" smtClean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ПРИ ОКАЗАНИИ ГОСУДАРСТВЕННЫХ УСЛУГ</a:t>
                </a:r>
                <a:endParaRPr lang="ru-RU" sz="12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497631" y="3642645"/>
                <a:ext cx="6325210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200" b="1" dirty="0" smtClean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ТРУДНОСТИ С ПОДКЛЮЧЕНИЕМ К ЭЛЕКТРОСЕТЯМ</a:t>
                </a:r>
                <a:endParaRPr lang="ru-RU" sz="12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301646" y="2759408"/>
              <a:ext cx="1" cy="128310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/>
            <p:cNvSpPr/>
            <p:nvPr/>
          </p:nvSpPr>
          <p:spPr>
            <a:xfrm rot="16200000">
              <a:off x="3902194" y="3125317"/>
              <a:ext cx="1423731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 smtClean="0">
                  <a:solidFill>
                    <a:srgbClr val="820000"/>
                  </a:solidFill>
                  <a:latin typeface="Arial Black" panose="020B0A04020102020204" pitchFamily="34" charset="0"/>
                </a:rPr>
                <a:t>КЛЮЧЕВЫЕ ПРОБЛЕМЫ</a:t>
              </a:r>
              <a:endParaRPr lang="ru-RU" sz="1400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822146" y="4214207"/>
              <a:ext cx="1037604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1082177" y="3610957"/>
            <a:ext cx="2558732" cy="372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МОРАТОРИЙ НА ПРОВЕРКИ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126049" y="3539917"/>
            <a:ext cx="3322000" cy="8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НОВЫЙ ЗАКОН </a:t>
            </a:r>
          </a:p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О КОНТРОЛЬНО-НАДЗОРНОЙ ДЕЯТЕЛЬНОСТИ </a:t>
            </a:r>
          </a:p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от </a:t>
            </a: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31.07.2020 № </a:t>
            </a:r>
            <a:r>
              <a:rPr lang="ru-RU" sz="14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248-ФЗ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121627" y="4594353"/>
            <a:ext cx="2541557" cy="367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РАСШИРЕНИЕ </a:t>
            </a:r>
          </a:p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РИСК-ОРИЕНТИРОВАННОГО ПОДХОДА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72296" y="5139483"/>
            <a:ext cx="2170693" cy="8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МОРАТОРИЙ ПРОДЛЕН </a:t>
            </a:r>
          </a:p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ДО КОНЦА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2022 г.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32764" y="5067396"/>
            <a:ext cx="3518336" cy="8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СНИЖЕНИЕ </a:t>
            </a:r>
          </a:p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АДМИНИСТРАТИВНОГО ДАВЛЕНИЯ 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89846" y="4024302"/>
            <a:ext cx="951438" cy="297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2020 г.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99368" y="4957561"/>
            <a:ext cx="995001" cy="36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2021 г.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67875" y="4344776"/>
            <a:ext cx="2516207" cy="8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отменено </a:t>
            </a:r>
          </a:p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более 2500 проверок </a:t>
            </a:r>
          </a:p>
          <a:p>
            <a:pPr>
              <a:lnSpc>
                <a:spcPts val="1400"/>
              </a:lnSpc>
            </a:pPr>
            <a:endParaRPr lang="ru-RU" sz="1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82408" y="4064974"/>
            <a:ext cx="3275275" cy="8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КРАСНОЯРСКИЙ КРАЙ</a:t>
            </a:r>
          </a:p>
          <a:p>
            <a:pPr>
              <a:lnSpc>
                <a:spcPts val="1400"/>
              </a:lnSpc>
            </a:pPr>
            <a:endParaRPr lang="ru-RU" sz="1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941007" y="3433826"/>
            <a:ext cx="3335590" cy="2438126"/>
            <a:chOff x="5903752" y="3609256"/>
            <a:chExt cx="3634521" cy="243812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5903752" y="3609256"/>
              <a:ext cx="3634521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5903752" y="3609256"/>
              <a:ext cx="13340" cy="243812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834155" y="3438131"/>
            <a:ext cx="2749928" cy="2438126"/>
            <a:chOff x="5903753" y="3603512"/>
            <a:chExt cx="4516030" cy="2438126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903753" y="3605759"/>
              <a:ext cx="4516030" cy="35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 flipV="1">
              <a:off x="5908676" y="3603512"/>
              <a:ext cx="13340" cy="243812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572681" y="3173398"/>
            <a:ext cx="557221" cy="561663"/>
            <a:chOff x="1508760" y="1383029"/>
            <a:chExt cx="557221" cy="561663"/>
          </a:xfrm>
        </p:grpSpPr>
        <p:sp>
          <p:nvSpPr>
            <p:cNvPr id="55" name="Овал 54"/>
            <p:cNvSpPr/>
            <p:nvPr/>
          </p:nvSpPr>
          <p:spPr>
            <a:xfrm>
              <a:off x="1508760" y="1383029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638320" y="1511574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675735" y="3189003"/>
            <a:ext cx="557221" cy="561663"/>
            <a:chOff x="1508760" y="1383029"/>
            <a:chExt cx="557221" cy="561663"/>
          </a:xfrm>
        </p:grpSpPr>
        <p:sp>
          <p:nvSpPr>
            <p:cNvPr id="59" name="Овал 58"/>
            <p:cNvSpPr/>
            <p:nvPr/>
          </p:nvSpPr>
          <p:spPr>
            <a:xfrm>
              <a:off x="1508760" y="1383029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1638320" y="1511574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7725923" y="3452759"/>
            <a:ext cx="4054793" cy="2442610"/>
            <a:chOff x="5903752" y="3604772"/>
            <a:chExt cx="2841718" cy="2442610"/>
          </a:xfrm>
        </p:grpSpPr>
        <p:cxnSp>
          <p:nvCxnSpPr>
            <p:cNvPr id="82" name="Прямая соединительная линия 81"/>
            <p:cNvCxnSpPr/>
            <p:nvPr/>
          </p:nvCxnSpPr>
          <p:spPr>
            <a:xfrm flipH="1">
              <a:off x="5903753" y="3604772"/>
              <a:ext cx="2841717" cy="44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H="1" flipV="1">
              <a:off x="5903752" y="3609256"/>
              <a:ext cx="13340" cy="243812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Группа 83"/>
          <p:cNvGrpSpPr/>
          <p:nvPr/>
        </p:nvGrpSpPr>
        <p:grpSpPr>
          <a:xfrm>
            <a:off x="7460653" y="3212420"/>
            <a:ext cx="557221" cy="561663"/>
            <a:chOff x="1508760" y="1383029"/>
            <a:chExt cx="557221" cy="561663"/>
          </a:xfrm>
        </p:grpSpPr>
        <p:sp>
          <p:nvSpPr>
            <p:cNvPr id="85" name="Овал 84"/>
            <p:cNvSpPr/>
            <p:nvPr/>
          </p:nvSpPr>
          <p:spPr>
            <a:xfrm>
              <a:off x="1508760" y="1383029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1638320" y="1511574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7880668" y="4288400"/>
            <a:ext cx="427781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 smtClean="0">
                <a:ln w="0"/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СИСТЕМА ОБРАТНОЙ СВЯЗИ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900073" y="4648110"/>
            <a:ext cx="294667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 smtClean="0">
                <a:ln w="0"/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МЕЖВЕДОМСТВЕННОЕ ВЗАИМОДЕЙСТВИЕ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818951" y="3511139"/>
            <a:ext cx="3796749" cy="8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МЕЖВЕДОМСТВЕННАЯ КОМИССИЯ ПО СНИЖЕНИЮ АДМИНИСТРАТИВНЫХ БАРЬЕРОВ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132157" y="5550797"/>
            <a:ext cx="1342898" cy="1307433"/>
            <a:chOff x="198516" y="5550568"/>
            <a:chExt cx="877932" cy="1307433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69" name="Группа 68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71" name="Группа 70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73" name="Группа 72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75" name="Прямая соединительная линия 7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Прямоугольник 7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p:txBody>
                </p:sp>
              </p:grpSp>
              <p:sp>
                <p:nvSpPr>
                  <p:cNvPr id="74" name="Прямоугольник 73"/>
                  <p:cNvSpPr/>
                  <p:nvPr/>
                </p:nvSpPr>
                <p:spPr>
                  <a:xfrm>
                    <a:off x="429902" y="5124803"/>
                    <a:ext cx="649604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10</a:t>
                    </a:r>
                    <a:endParaRPr lang="ru-RU" sz="4400" b="1" dirty="0">
                      <a:solidFill>
                        <a:schemeClr val="tx2">
                          <a:lumMod val="75000"/>
                        </a:schemeClr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Прямая соединительная линия 69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Группа 76"/>
          <p:cNvGrpSpPr/>
          <p:nvPr/>
        </p:nvGrpSpPr>
        <p:grpSpPr>
          <a:xfrm>
            <a:off x="1206719" y="6258892"/>
            <a:ext cx="10800223" cy="532690"/>
            <a:chOff x="1115038" y="6179091"/>
            <a:chExt cx="10521906" cy="532690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80" name="Группа 7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97" name="Группа 96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102" name="Прямая соединительная линия 101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Овал 102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/>
                  </a:p>
                </p:txBody>
              </p:sp>
            </p:grpSp>
            <p:sp>
              <p:nvSpPr>
                <p:cNvPr id="98" name="Овал 97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99" name="Овал 98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00" name="Овал 99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8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01" name="Овал 100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88" name="Прямоугольник 87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 smtClean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  <a:endPara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РАЗВИТИЕ ИНФРАСТРУКТУРЫ ПОДДЕРЖКИ МСП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rgbClr val="8E0000"/>
                    </a:solidFill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ПОПУЛЯРИЗАЦИЯ ПРЕДПРИНИМАТЕЛЬСТВА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9" name="Прямоугольник 78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 smtClean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ru-RU" sz="32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Равнобедренный треугольник 1"/>
          <p:cNvSpPr/>
          <p:nvPr/>
        </p:nvSpPr>
        <p:spPr>
          <a:xfrm rot="5400000">
            <a:off x="7704398" y="5817878"/>
            <a:ext cx="239109" cy="15224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7747833" y="4318338"/>
            <a:ext cx="168626" cy="1213923"/>
            <a:chOff x="8827702" y="4633372"/>
            <a:chExt cx="168626" cy="1213923"/>
          </a:xfrm>
        </p:grpSpPr>
        <p:sp>
          <p:nvSpPr>
            <p:cNvPr id="105" name="Равнобедренный треугольник 104"/>
            <p:cNvSpPr/>
            <p:nvPr/>
          </p:nvSpPr>
          <p:spPr>
            <a:xfrm rot="5400000">
              <a:off x="8784267" y="4676807"/>
              <a:ext cx="239109" cy="15224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Равнобедренный треугольник 112"/>
            <p:cNvSpPr/>
            <p:nvPr/>
          </p:nvSpPr>
          <p:spPr>
            <a:xfrm rot="5400000">
              <a:off x="8800653" y="5137980"/>
              <a:ext cx="239109" cy="15224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Равнобедренный треугольник 113"/>
            <p:cNvSpPr/>
            <p:nvPr/>
          </p:nvSpPr>
          <p:spPr>
            <a:xfrm rot="5400000">
              <a:off x="8800652" y="5651621"/>
              <a:ext cx="239109" cy="15224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894387" y="5183768"/>
            <a:ext cx="4016578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  <a:spcAft>
                <a:spcPts val="0"/>
              </a:spcAft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Банк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типовых нарушений, выявляемых КНО при проведении проверок СМСП</a:t>
            </a:r>
          </a:p>
          <a:p>
            <a:pPr lvl="0">
              <a:lnSpc>
                <a:spcPts val="1000"/>
              </a:lnSpc>
              <a:spcAft>
                <a:spcPts val="0"/>
              </a:spcAft>
            </a:pPr>
            <a:endParaRPr lang="ru-RU" sz="1300" dirty="0" smtClean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lvl="0">
              <a:lnSpc>
                <a:spcPts val="1000"/>
              </a:lnSpc>
              <a:spcAft>
                <a:spcPts val="0"/>
              </a:spcAft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Каталог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кейсов по типовым ситуациям, возникающим при осуществлении предпринимательской деятельности, для начинающих предпринимателей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547217" y="381596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СНИЖЕНИЕ АДМИНИСТРАТИВНОГО ДАВЛЕНИЯ НА БИЗНЕС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20091" y="2998046"/>
            <a:ext cx="4795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www.</a:t>
            </a:r>
            <a:r>
              <a:rPr lang="ru-RU" sz="14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мойбизнес-24.рф/o-</a:t>
            </a:r>
            <a:r>
              <a:rPr lang="ru-RU" sz="1400" b="1" dirty="0" err="1" smtClean="0">
                <a:solidFill>
                  <a:srgbClr val="820000"/>
                </a:solidFill>
                <a:latin typeface="Arial Black" panose="020B0A04020102020204" pitchFamily="34" charset="0"/>
              </a:rPr>
              <a:t>proekte</a:t>
            </a:r>
            <a:r>
              <a:rPr lang="ru-RU" sz="14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/</a:t>
            </a:r>
            <a:r>
              <a:rPr lang="ru-RU" sz="1400" b="1" dirty="0" err="1" smtClean="0">
                <a:solidFill>
                  <a:srgbClr val="820000"/>
                </a:solidFill>
                <a:latin typeface="Arial Black" panose="020B0A04020102020204" pitchFamily="34" charset="0"/>
              </a:rPr>
              <a:t>trust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290313" y="360247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ПОПУЛЯРИЗАЦИЯ</a:t>
            </a:r>
            <a:r>
              <a:rPr lang="ru-RU" sz="32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ПРЕДПРИНИМАТЕЛЬСТВА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5155423" y="1552556"/>
            <a:ext cx="4111360" cy="1829112"/>
            <a:chOff x="4696470" y="1563451"/>
            <a:chExt cx="4111360" cy="18291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96470" y="1563451"/>
              <a:ext cx="386159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ПОВЫСИТЬ ПРЕСТИЖ</a:t>
              </a:r>
            </a:p>
            <a:p>
              <a:pPr>
                <a:lnSpc>
                  <a:spcPts val="2200"/>
                </a:lnSpc>
              </a:pP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ПРЕДПРИНИМАТЕЛЬСКОЙ ДЕЯТЕЛЬНОСТИ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697708" y="2874719"/>
              <a:ext cx="4110122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ОБЕСПЕЧИТЬ </a:t>
              </a:r>
            </a:p>
            <a:p>
              <a:pPr>
                <a:lnSpc>
                  <a:spcPts val="2200"/>
                </a:lnSpc>
              </a:pP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ВОВЛЕЧЕНИЕ МОЛОДЕЖИ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718388" y="2378989"/>
            <a:ext cx="1844277" cy="1308670"/>
            <a:chOff x="1076449" y="1148198"/>
            <a:chExt cx="1844277" cy="130867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076449" y="1750391"/>
              <a:ext cx="1833307" cy="416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b="1" dirty="0" smtClean="0">
                  <a:solidFill>
                    <a:srgbClr val="820000"/>
                  </a:solidFill>
                  <a:latin typeface="Arial Black" panose="020B0A04020102020204" pitchFamily="34" charset="0"/>
                </a:rPr>
                <a:t>ТЫС. ЧЕЛ.</a:t>
              </a:r>
              <a:endParaRPr lang="ru-RU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76449" y="1148198"/>
              <a:ext cx="1246567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5400" b="1" dirty="0" smtClean="0">
                  <a:solidFill>
                    <a:srgbClr val="820000"/>
                  </a:solidFill>
                  <a:latin typeface="Arial Black" panose="020B0A04020102020204" pitchFamily="34" charset="0"/>
                </a:rPr>
                <a:t>10</a:t>
              </a:r>
              <a:endParaRPr lang="ru-RU" sz="5400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87419" y="2040278"/>
              <a:ext cx="1833307" cy="416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b="1" dirty="0" smtClean="0">
                  <a:solidFill>
                    <a:srgbClr val="820000"/>
                  </a:solidFill>
                  <a:latin typeface="Arial Black" panose="020B0A04020102020204" pitchFamily="34" charset="0"/>
                </a:rPr>
                <a:t>ЕЖЕГОДНО</a:t>
              </a:r>
              <a:endParaRPr lang="ru-RU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 rot="16200000">
            <a:off x="619165" y="2167706"/>
            <a:ext cx="2618278" cy="416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КОМПЛЕКСНАЯ ПРОГРАММА ПОПУЛЯРИЗАЦИИ ПРЕДПРИНИМАТЕЛЬСТВА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4706955" y="1292133"/>
            <a:ext cx="5157" cy="2398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509292" y="1528103"/>
            <a:ext cx="2072550" cy="416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УНИВЕРСИТЕТЫ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ru-RU" sz="1000" b="1" dirty="0" smtClea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ОБЩЕСТВЕННЫЕ ОБЪЕДИНЕНИЯ ПРЕДПРИНИМАТЕЛЕЙ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ru-RU" sz="1000" b="1" dirty="0" smtClea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НКО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490022" y="2332979"/>
            <a:ext cx="1704485" cy="1296406"/>
            <a:chOff x="2158595" y="2274570"/>
            <a:chExt cx="1704485" cy="1296406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2158595" y="2274570"/>
              <a:ext cx="1704485" cy="0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2158595" y="2274570"/>
              <a:ext cx="3389" cy="1296406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Стрелка вправо 52"/>
          <p:cNvSpPr/>
          <p:nvPr/>
        </p:nvSpPr>
        <p:spPr>
          <a:xfrm>
            <a:off x="4706955" y="2129760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417237" y="1354975"/>
            <a:ext cx="557221" cy="561663"/>
            <a:chOff x="1508760" y="1383029"/>
            <a:chExt cx="557221" cy="561663"/>
          </a:xfrm>
        </p:grpSpPr>
        <p:sp>
          <p:nvSpPr>
            <p:cNvPr id="54" name="Овал 53"/>
            <p:cNvSpPr/>
            <p:nvPr/>
          </p:nvSpPr>
          <p:spPr>
            <a:xfrm>
              <a:off x="1508760" y="1383029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638320" y="1511574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 flipH="1">
            <a:off x="1272947" y="1176705"/>
            <a:ext cx="5157" cy="2398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508264" y="3954167"/>
            <a:ext cx="11413152" cy="163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73915" y="4065025"/>
            <a:ext cx="4473832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ru-RU" sz="16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КАДРЫ. ЧЕЛОВЕЧЕСКИЙ КАПИТАЛ</a:t>
            </a:r>
            <a:endParaRPr lang="ru-RU" sz="1600" b="1" dirty="0">
              <a:solidFill>
                <a:srgbClr val="820000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 rot="16200000">
            <a:off x="-156150" y="2224004"/>
            <a:ext cx="2392984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ru-RU" sz="16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ПОПУЛЯРИЗАЦИЯ</a:t>
            </a:r>
            <a:endParaRPr lang="ru-RU" sz="1600" b="1" dirty="0">
              <a:solidFill>
                <a:srgbClr val="82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256019" y="4065025"/>
            <a:ext cx="5720779" cy="1982356"/>
            <a:chOff x="5877622" y="3852473"/>
            <a:chExt cx="5720779" cy="1982356"/>
          </a:xfrm>
        </p:grpSpPr>
        <p:pic>
          <p:nvPicPr>
            <p:cNvPr id="3076" name="Picture 4" descr="Точка кипения — Саратовский государственный технический университет имени  Гагарина Ю.А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622" y="5189286"/>
              <a:ext cx="1417332" cy="606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Прямоугольник 58"/>
            <p:cNvSpPr/>
            <p:nvPr/>
          </p:nvSpPr>
          <p:spPr>
            <a:xfrm>
              <a:off x="7550237" y="4298212"/>
              <a:ext cx="4048164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СОЗДАНИЕ СЕТИ КОММУНИКАЦИОННЫХ ПЛОЩАДОК</a:t>
              </a:r>
              <a:endPara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550235" y="4787619"/>
              <a:ext cx="376566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СОЗДАНИЕ ПРЕДПРИНИМАТЕЛЬСКИХ КЛУБОВ</a:t>
              </a:r>
              <a:endPara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083602" y="3852473"/>
              <a:ext cx="386159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600" b="1" dirty="0" smtClean="0">
                  <a:solidFill>
                    <a:srgbClr val="820000"/>
                  </a:solidFill>
                  <a:latin typeface="Arial Black" panose="020B0A04020102020204" pitchFamily="34" charset="0"/>
                </a:rPr>
                <a:t>ЗАПРОС НА КОММУНИКАЦИЮ</a:t>
              </a:r>
              <a:endParaRPr lang="ru-RU" sz="1600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550235" y="5316985"/>
              <a:ext cx="376566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ОРГАНИЗАЦИЯ И ПРОВЕДЕНИЕ МЕРОПРИЯТИЙ</a:t>
              </a:r>
              <a:endPara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7509865" y="4376358"/>
              <a:ext cx="6647" cy="1306435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Прямая соединительная линия 65"/>
          <p:cNvCxnSpPr/>
          <p:nvPr/>
        </p:nvCxnSpPr>
        <p:spPr>
          <a:xfrm>
            <a:off x="2155018" y="4594260"/>
            <a:ext cx="11139" cy="1221684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 descr="СФУ — СХ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37" y="4627369"/>
            <a:ext cx="1096000" cy="6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2225883" y="5423896"/>
            <a:ext cx="4048164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ТИРАЖИРОВАНИЕ ОПЫТА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259436" y="4642159"/>
            <a:ext cx="3518336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КОМПЛЕКСНЫЙ</a:t>
            </a:r>
          </a:p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МЕЖВЕДОМСТВЕННЫЙ ПОДХОД К КАДРОВОМУ ВОПРОСУ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299264" y="6236349"/>
            <a:ext cx="10800223" cy="532690"/>
            <a:chOff x="1115038" y="6179091"/>
            <a:chExt cx="10521906" cy="532690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50" name="Группа 4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77" name="Группа 76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Овал 93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/>
                  </a:p>
                </p:txBody>
              </p:sp>
            </p:grpSp>
            <p:sp>
              <p:nvSpPr>
                <p:cNvPr id="78" name="Овал 77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79" name="Овал 78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0" name="Овал 79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9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51" name="Прямоугольник 50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 smtClean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  <a:endPara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 smtClean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  <a:endPara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 smtClean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  <a:endPara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РАЗВИТИЕ ИНФРАСТРУКТУРЫ ПОДДЕРЖКИ МСП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СТИМУЛИРОВАНИЕ СПРОСА НА ПРОДУКЦИЮ СУБЪЕКТОВ МСП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СНИЖЕНИЕ АДМИНИСТРАТИВНОГО ДАВЛЕНИЯ НА БИЗНЕС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rgbClr val="8E0000"/>
                    </a:solidFill>
                  </a:rPr>
                  <a:t>ПОПУЛЯРИЗАЦИЯ ПРЕДПРИНИМАТЕЛЬСТВА</a:t>
                </a:r>
                <a:endParaRPr lang="ru-RU" sz="800" b="1" dirty="0">
                  <a:solidFill>
                    <a:srgbClr val="8E0000"/>
                  </a:solidFill>
                </a:endParaRPr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 smtClean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ru-RU" sz="32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198515" y="5550568"/>
            <a:ext cx="1348282" cy="1307433"/>
            <a:chOff x="198516" y="5550568"/>
            <a:chExt cx="877932" cy="1307433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7" name="Группа 96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98" name="Группа 9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100" name="Группа 99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102" name="Группа 101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104" name="Прямая соединительная линия 103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5" name="Прямоугольник 104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p:txBody>
                </p:sp>
              </p:grpSp>
              <p:sp>
                <p:nvSpPr>
                  <p:cNvPr id="103" name="Прямоугольник 102"/>
                  <p:cNvSpPr/>
                  <p:nvPr/>
                </p:nvSpPr>
                <p:spPr>
                  <a:xfrm>
                    <a:off x="423335" y="5144174"/>
                    <a:ext cx="626469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11</a:t>
                    </a:r>
                    <a:endParaRPr lang="ru-RU" sz="4400" b="1" dirty="0">
                      <a:solidFill>
                        <a:schemeClr val="tx2">
                          <a:lumMod val="75000"/>
                        </a:schemeClr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9" name="Прямая соединительная линия 9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Picture 2" descr="Герб железногорс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07" y="4582869"/>
            <a:ext cx="583258" cy="7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Информация по региону Красноярский кра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8455" r="9799" b="6918"/>
          <a:stretch/>
        </p:blipFill>
        <p:spPr bwMode="auto">
          <a:xfrm>
            <a:off x="6278788" y="4534268"/>
            <a:ext cx="667014" cy="7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Шеврон 99"/>
          <p:cNvSpPr/>
          <p:nvPr/>
        </p:nvSpPr>
        <p:spPr>
          <a:xfrm>
            <a:off x="3924872" y="4190769"/>
            <a:ext cx="3436351" cy="46617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7" name="Шеврон 96"/>
          <p:cNvSpPr/>
          <p:nvPr/>
        </p:nvSpPr>
        <p:spPr>
          <a:xfrm>
            <a:off x="546137" y="4153944"/>
            <a:ext cx="2813951" cy="46617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Шеврон 56"/>
          <p:cNvSpPr/>
          <p:nvPr/>
        </p:nvSpPr>
        <p:spPr>
          <a:xfrm>
            <a:off x="7301440" y="2433327"/>
            <a:ext cx="2208534" cy="46617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Шеврон 66"/>
          <p:cNvSpPr/>
          <p:nvPr/>
        </p:nvSpPr>
        <p:spPr>
          <a:xfrm>
            <a:off x="9503893" y="2433327"/>
            <a:ext cx="2208534" cy="46617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Шеврон 63"/>
          <p:cNvSpPr/>
          <p:nvPr/>
        </p:nvSpPr>
        <p:spPr>
          <a:xfrm>
            <a:off x="5430044" y="2455130"/>
            <a:ext cx="1889030" cy="46617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Шеврон 87"/>
          <p:cNvSpPr/>
          <p:nvPr/>
        </p:nvSpPr>
        <p:spPr>
          <a:xfrm>
            <a:off x="3650060" y="2439785"/>
            <a:ext cx="1816628" cy="46617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Шеврон 86"/>
          <p:cNvSpPr/>
          <p:nvPr/>
        </p:nvSpPr>
        <p:spPr>
          <a:xfrm>
            <a:off x="1883633" y="2433328"/>
            <a:ext cx="1848657" cy="46617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Шеврон 21"/>
          <p:cNvSpPr/>
          <p:nvPr/>
        </p:nvSpPr>
        <p:spPr>
          <a:xfrm>
            <a:off x="327169" y="2451313"/>
            <a:ext cx="1653813" cy="46617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16320" y="360395"/>
            <a:ext cx="10675679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ДИАЛОГ БИЗНЕСА И ВЛАСТИ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190428" y="5425577"/>
            <a:ext cx="1325893" cy="1412749"/>
            <a:chOff x="197865" y="5616119"/>
            <a:chExt cx="878584" cy="1241882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197865" y="5616119"/>
              <a:ext cx="878584" cy="1241882"/>
              <a:chOff x="197865" y="5616119"/>
              <a:chExt cx="878584" cy="1241882"/>
            </a:xfrm>
          </p:grpSpPr>
          <p:grpSp>
            <p:nvGrpSpPr>
              <p:cNvPr id="68" name="Группа 67"/>
              <p:cNvGrpSpPr/>
              <p:nvPr/>
            </p:nvGrpSpPr>
            <p:grpSpPr>
              <a:xfrm>
                <a:off x="197865" y="5616119"/>
                <a:ext cx="878584" cy="1241882"/>
                <a:chOff x="246540" y="5616119"/>
                <a:chExt cx="878584" cy="1241882"/>
              </a:xfrm>
            </p:grpSpPr>
            <p:grpSp>
              <p:nvGrpSpPr>
                <p:cNvPr id="70" name="Группа 69"/>
                <p:cNvGrpSpPr/>
                <p:nvPr/>
              </p:nvGrpSpPr>
              <p:grpSpPr>
                <a:xfrm>
                  <a:off x="246540" y="5616119"/>
                  <a:ext cx="878584" cy="1241882"/>
                  <a:chOff x="398940" y="4600119"/>
                  <a:chExt cx="878584" cy="1241882"/>
                </a:xfrm>
              </p:grpSpPr>
              <p:grpSp>
                <p:nvGrpSpPr>
                  <p:cNvPr id="72" name="Группа 71"/>
                  <p:cNvGrpSpPr/>
                  <p:nvPr/>
                </p:nvGrpSpPr>
                <p:grpSpPr>
                  <a:xfrm>
                    <a:off x="398940" y="4600119"/>
                    <a:ext cx="878584" cy="1241882"/>
                    <a:chOff x="3023607" y="1809617"/>
                    <a:chExt cx="878584" cy="993145"/>
                  </a:xfrm>
                </p:grpSpPr>
                <p:cxnSp>
                  <p:nvCxnSpPr>
                    <p:cNvPr id="74" name="Прямая соединительная линия 73"/>
                    <p:cNvCxnSpPr/>
                    <p:nvPr/>
                  </p:nvCxnSpPr>
                  <p:spPr>
                    <a:xfrm>
                      <a:off x="3023607" y="1909635"/>
                      <a:ext cx="652" cy="893127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5" name="Прямоугольник 74"/>
                    <p:cNvSpPr/>
                    <p:nvPr/>
                  </p:nvSpPr>
                  <p:spPr>
                    <a:xfrm rot="16200000">
                      <a:off x="3212420" y="1995621"/>
                      <a:ext cx="875775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p:txBody>
                </p:sp>
              </p:grpSp>
              <p:sp>
                <p:nvSpPr>
                  <p:cNvPr id="73" name="Прямоугольник 72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12</a:t>
                    </a:r>
                    <a:endParaRPr lang="ru-RU" sz="4400" b="1" dirty="0">
                      <a:solidFill>
                        <a:schemeClr val="tx2">
                          <a:lumMod val="75000"/>
                        </a:schemeClr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Прямая соединительная линия 6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Прямоугольник 80"/>
          <p:cNvSpPr/>
          <p:nvPr/>
        </p:nvSpPr>
        <p:spPr>
          <a:xfrm>
            <a:off x="4460310" y="2997084"/>
            <a:ext cx="1062837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24-29 МАЯ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179171" y="1450536"/>
            <a:ext cx="0" cy="1187080"/>
          </a:xfrm>
          <a:prstGeom prst="line">
            <a:avLst/>
          </a:prstGeom>
          <a:ln w="158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2425758" y="1251647"/>
            <a:ext cx="3103797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400"/>
              </a:lnSpc>
            </a:pPr>
            <a:r>
              <a:rPr lang="ru-RU" sz="14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ДНИ ПРЕДПРИНИМАТЕЛЬСТВА</a:t>
            </a:r>
            <a:endParaRPr lang="ru-RU" sz="1400" b="1" dirty="0">
              <a:solidFill>
                <a:srgbClr val="820000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Пятиугольник 83"/>
          <p:cNvSpPr/>
          <p:nvPr/>
        </p:nvSpPr>
        <p:spPr>
          <a:xfrm>
            <a:off x="983349" y="1477865"/>
            <a:ext cx="663007" cy="328781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H="1">
            <a:off x="981922" y="1477865"/>
            <a:ext cx="1427" cy="1132423"/>
          </a:xfrm>
          <a:prstGeom prst="line">
            <a:avLst/>
          </a:prstGeom>
          <a:ln w="15875">
            <a:solidFill>
              <a:srgbClr val="82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868482" y="931271"/>
            <a:ext cx="2152573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СТРАТЕГИЧЕСКАЯ СЕССИЯ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745010" y="1611149"/>
            <a:ext cx="2167920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000"/>
              </a:lnSpc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ПОПУЛЯРИЗАЦИЯ </a:t>
            </a:r>
          </a:p>
          <a:p>
            <a:pPr>
              <a:lnSpc>
                <a:spcPts val="1000"/>
              </a:lnSpc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ИСТОРИЙ УСПЕХА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796191" y="4786775"/>
            <a:ext cx="2016884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endParaRPr lang="ru-RU" sz="11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4756280" y="2116465"/>
            <a:ext cx="331269" cy="212907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4733890" y="2118665"/>
            <a:ext cx="6260" cy="488276"/>
          </a:xfrm>
          <a:prstGeom prst="line">
            <a:avLst/>
          </a:prstGeom>
          <a:ln w="15875">
            <a:solidFill>
              <a:srgbClr val="82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5818636" y="724889"/>
            <a:ext cx="4062586" cy="951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8E0000"/>
                </a:solidFill>
                <a:latin typeface="Arial Black" panose="020B0A04020102020204" pitchFamily="34" charset="0"/>
              </a:rPr>
              <a:t>ОБЩИЙ СЕМИНАР </a:t>
            </a:r>
          </a:p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8E0000"/>
                </a:solidFill>
                <a:latin typeface="Arial Black" panose="020B0A04020102020204" pitchFamily="34" charset="0"/>
              </a:rPr>
              <a:t>В </a:t>
            </a: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РЕЖИМЕ ВКС</a:t>
            </a:r>
          </a:p>
          <a:p>
            <a:pPr>
              <a:lnSpc>
                <a:spcPts val="1400"/>
              </a:lnSpc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ПО ТЕРРИТОРИИ КРАСНОЯРСКОГО КРАЯ</a:t>
            </a:r>
            <a:endParaRPr lang="ru-RU" sz="1200" b="1" dirty="0">
              <a:solidFill>
                <a:srgbClr val="8E0000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07402" y="2999988"/>
            <a:ext cx="1129455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02 ИЮНЯ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356881" y="2658963"/>
            <a:ext cx="11310186" cy="1673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4634354" y="2596279"/>
            <a:ext cx="196516" cy="1884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966551" y="959529"/>
            <a:ext cx="2274262" cy="578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8E0000"/>
                </a:solidFill>
                <a:latin typeface="Arial Black" panose="020B0A04020102020204" pitchFamily="34" charset="0"/>
              </a:rPr>
              <a:t>СЕМИНАРЫ</a:t>
            </a:r>
          </a:p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8E0000"/>
                </a:solidFill>
                <a:latin typeface="Arial Black" panose="020B0A04020102020204" pitchFamily="34" charset="0"/>
              </a:rPr>
              <a:t>НА ТЕРРИТОРИИ МО </a:t>
            </a:r>
          </a:p>
        </p:txBody>
      </p:sp>
      <p:sp>
        <p:nvSpPr>
          <p:cNvPr id="83" name="Овал 82"/>
          <p:cNvSpPr/>
          <p:nvPr/>
        </p:nvSpPr>
        <p:spPr>
          <a:xfrm>
            <a:off x="5818636" y="2574532"/>
            <a:ext cx="196516" cy="188495"/>
          </a:xfrm>
          <a:prstGeom prst="ellipse">
            <a:avLst/>
          </a:prstGeom>
          <a:solidFill>
            <a:srgbClr val="82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ятиугольник 88"/>
          <p:cNvSpPr/>
          <p:nvPr/>
        </p:nvSpPr>
        <p:spPr>
          <a:xfrm>
            <a:off x="5916894" y="1493187"/>
            <a:ext cx="619591" cy="323845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916894" y="1493187"/>
            <a:ext cx="630" cy="1190339"/>
          </a:xfrm>
          <a:prstGeom prst="line">
            <a:avLst/>
          </a:prstGeom>
          <a:ln w="15875">
            <a:solidFill>
              <a:srgbClr val="82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7410438" y="2574532"/>
            <a:ext cx="196516" cy="188495"/>
          </a:xfrm>
          <a:prstGeom prst="ellipse">
            <a:avLst/>
          </a:prstGeom>
          <a:solidFill>
            <a:srgbClr val="82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9825532" y="2927996"/>
            <a:ext cx="2163174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СЕНТЯБРЬ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089059" y="2596279"/>
            <a:ext cx="196516" cy="1884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3" name="Прямая соединительная линия 102"/>
          <p:cNvCxnSpPr>
            <a:endCxn id="101" idx="0"/>
          </p:cNvCxnSpPr>
          <p:nvPr/>
        </p:nvCxnSpPr>
        <p:spPr>
          <a:xfrm>
            <a:off x="5186238" y="2114836"/>
            <a:ext cx="1079" cy="481443"/>
          </a:xfrm>
          <a:prstGeom prst="line">
            <a:avLst/>
          </a:prstGeom>
          <a:ln w="15875">
            <a:solidFill>
              <a:srgbClr val="82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ятиугольник 101"/>
          <p:cNvSpPr/>
          <p:nvPr/>
        </p:nvSpPr>
        <p:spPr>
          <a:xfrm>
            <a:off x="5194817" y="2126364"/>
            <a:ext cx="328330" cy="209855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93018" y="2610503"/>
            <a:ext cx="1703554" cy="998311"/>
            <a:chOff x="1163466" y="2932979"/>
            <a:chExt cx="1703554" cy="998311"/>
          </a:xfrm>
        </p:grpSpPr>
        <p:sp>
          <p:nvSpPr>
            <p:cNvPr id="77" name="Овал 76"/>
            <p:cNvSpPr/>
            <p:nvPr/>
          </p:nvSpPr>
          <p:spPr>
            <a:xfrm>
              <a:off x="1163466" y="2932979"/>
              <a:ext cx="196516" cy="1884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281433" y="3292488"/>
              <a:ext cx="1585587" cy="6388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ru-RU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11 МАРТА</a:t>
              </a:r>
              <a:endPara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464438" y="2111614"/>
            <a:ext cx="330546" cy="516007"/>
            <a:chOff x="8090696" y="1948386"/>
            <a:chExt cx="452397" cy="984593"/>
          </a:xfrm>
        </p:grpSpPr>
        <p:sp>
          <p:nvSpPr>
            <p:cNvPr id="60" name="Пятиугольник 59"/>
            <p:cNvSpPr/>
            <p:nvPr/>
          </p:nvSpPr>
          <p:spPr>
            <a:xfrm>
              <a:off x="8101549" y="1948386"/>
              <a:ext cx="441544" cy="391886"/>
            </a:xfrm>
            <a:prstGeom prst="homePlate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8090696" y="1962752"/>
              <a:ext cx="0" cy="970227"/>
            </a:xfrm>
            <a:prstGeom prst="line">
              <a:avLst/>
            </a:prstGeom>
            <a:ln w="15875"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Овал 62"/>
          <p:cNvSpPr/>
          <p:nvPr/>
        </p:nvSpPr>
        <p:spPr>
          <a:xfrm>
            <a:off x="10080913" y="2563728"/>
            <a:ext cx="196516" cy="188495"/>
          </a:xfrm>
          <a:prstGeom prst="ellipse">
            <a:avLst/>
          </a:prstGeom>
          <a:solidFill>
            <a:srgbClr val="82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319074" y="3005740"/>
            <a:ext cx="1792118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09</a:t>
            </a:r>
          </a:p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ИЮЛЯ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163858" y="1569441"/>
            <a:ext cx="2890935" cy="578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200" b="1" dirty="0" smtClean="0">
                <a:solidFill>
                  <a:srgbClr val="8E0000"/>
                </a:solidFill>
                <a:latin typeface="Arial Black" panose="020B0A04020102020204" pitchFamily="34" charset="0"/>
              </a:rPr>
              <a:t>СЕМИНАР </a:t>
            </a:r>
          </a:p>
          <a:p>
            <a:pPr>
              <a:lnSpc>
                <a:spcPts val="1400"/>
              </a:lnSpc>
            </a:pPr>
            <a:r>
              <a:rPr lang="ru-RU" sz="1200" b="1" dirty="0" smtClean="0">
                <a:solidFill>
                  <a:srgbClr val="8E0000"/>
                </a:solidFill>
                <a:latin typeface="Arial Black" panose="020B0A04020102020204" pitchFamily="34" charset="0"/>
              </a:rPr>
              <a:t>СОЦПРЕДПРИНИМАТЕЛЬСТВО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605993" y="4247357"/>
            <a:ext cx="2709452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Обсуждение </a:t>
            </a:r>
          </a:p>
          <a:p>
            <a:pPr algn="ctr">
              <a:lnSpc>
                <a:spcPts val="1400"/>
              </a:lnSpc>
            </a:pPr>
            <a:r>
              <a:rPr lang="ru-RU" sz="16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программы</a:t>
            </a:r>
          </a:p>
          <a:p>
            <a:pPr algn="ctr">
              <a:lnSpc>
                <a:spcPts val="1400"/>
              </a:lnSpc>
            </a:pPr>
            <a:r>
              <a:rPr lang="ru-RU" sz="16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sz="1600" b="1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общественными объединениями, уполномоченным и муниципальными образованиями </a:t>
            </a:r>
            <a:endParaRPr lang="ru-RU" sz="1600" b="1" cap="al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947783" y="3730184"/>
            <a:ext cx="1904286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АВГУСТ</a:t>
            </a:r>
            <a:endParaRPr lang="ru-RU" b="1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868108" y="3756966"/>
            <a:ext cx="3542330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АВГУСТ - СЕНТЯБРЬ</a:t>
            </a:r>
            <a:endParaRPr lang="ru-RU" b="1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260895" y="4325954"/>
            <a:ext cx="2858235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СОГЛАСОВАНИЕ программы </a:t>
            </a:r>
          </a:p>
          <a:p>
            <a:pPr algn="ctr">
              <a:lnSpc>
                <a:spcPts val="1400"/>
              </a:lnSpc>
            </a:pPr>
            <a:endParaRPr lang="ru-RU" sz="1600" cap="all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sz="16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ПРАВИТЕЛЬСТВЕ КРАСНОЯРСКОГО КРАЯ</a:t>
            </a:r>
            <a:endParaRPr lang="ru-RU" sz="1600" cap="all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110775" y="5140935"/>
            <a:ext cx="316966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УЧЕТОМ ПРЕДЛОЖЕНИЙ</a:t>
            </a:r>
          </a:p>
          <a:p>
            <a:pPr algn="ctr">
              <a:lnSpc>
                <a:spcPts val="1400"/>
              </a:lnSpc>
            </a:pPr>
            <a:r>
              <a:rPr lang="ru-RU" sz="1600" b="1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результатам проведенной работы</a:t>
            </a:r>
          </a:p>
        </p:txBody>
      </p:sp>
      <p:sp>
        <p:nvSpPr>
          <p:cNvPr id="105" name="Шеврон 104"/>
          <p:cNvSpPr/>
          <p:nvPr/>
        </p:nvSpPr>
        <p:spPr>
          <a:xfrm>
            <a:off x="7899454" y="4188200"/>
            <a:ext cx="3436351" cy="46617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8205184" y="4304027"/>
            <a:ext cx="2914108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утверждение </a:t>
            </a:r>
            <a:r>
              <a:rPr lang="ru-RU" sz="16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программы </a:t>
            </a:r>
            <a:endParaRPr lang="ru-RU" sz="1600" b="1" cap="all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400"/>
              </a:lnSpc>
            </a:pPr>
            <a:endParaRPr lang="ru-RU" sz="1600" b="1" cap="all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sz="16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Принятие </a:t>
            </a:r>
            <a:r>
              <a:rPr lang="ru-RU" sz="1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распоряжения Правительства </a:t>
            </a:r>
            <a:r>
              <a:rPr lang="ru-RU" sz="16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края</a:t>
            </a:r>
            <a:endParaRPr lang="ru-RU" sz="1600" b="1" cap="all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8684559" y="3728074"/>
            <a:ext cx="1929922" cy="662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ОКТЯБРЬ</a:t>
            </a:r>
            <a:endParaRPr lang="ru-RU" b="1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8" name="Пятиугольник 107"/>
          <p:cNvSpPr/>
          <p:nvPr/>
        </p:nvSpPr>
        <p:spPr>
          <a:xfrm>
            <a:off x="10163821" y="1449818"/>
            <a:ext cx="619591" cy="323845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83633" y="5950604"/>
            <a:ext cx="884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C00000"/>
                </a:solidFill>
              </a:rPr>
              <a:t>Проект программы опубликован </a:t>
            </a:r>
            <a:r>
              <a:rPr lang="ru-RU" sz="2400" b="1" cap="all" dirty="0">
                <a:solidFill>
                  <a:srgbClr val="C00000"/>
                </a:solidFill>
              </a:rPr>
              <a:t>на сайте </a:t>
            </a:r>
            <a:r>
              <a:rPr lang="en-US" sz="2400" b="1" cap="all" dirty="0" smtClean="0">
                <a:solidFill>
                  <a:srgbClr val="C00000"/>
                </a:solidFill>
              </a:rPr>
              <a:t>krasmsp.ru</a:t>
            </a:r>
            <a:endParaRPr lang="ru-RU" sz="24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304548" y="960530"/>
            <a:ext cx="9418902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СПАСИБО ЗА ВНИМАНИЕ!</a:t>
            </a:r>
          </a:p>
        </p:txBody>
      </p:sp>
      <p:pic>
        <p:nvPicPr>
          <p:cNvPr id="25" name="Picture 37" descr="https://fpi.gov.ru/upload/iblock/1c2/1c2e047e414fa591ba00949c97b28dc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0" y="1622793"/>
            <a:ext cx="666141" cy="81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260810" y="1905414"/>
            <a:ext cx="4429669" cy="26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b="1" dirty="0" smtClean="0">
                <a:solidFill>
                  <a:srgbClr val="820000"/>
                </a:solidFill>
              </a:rPr>
              <a:t>АГЕНТСТВО РАЗВИТИЯ МАЛОГО </a:t>
            </a:r>
          </a:p>
          <a:p>
            <a:pPr>
              <a:lnSpc>
                <a:spcPts val="1600"/>
              </a:lnSpc>
            </a:pPr>
            <a:r>
              <a:rPr lang="ru-RU" b="1" dirty="0" smtClean="0">
                <a:solidFill>
                  <a:srgbClr val="820000"/>
                </a:solidFill>
              </a:rPr>
              <a:t>И СРЕДНЕГО ПРЕДПРИНИМАТЕЛЬСТВА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76969" y="2365716"/>
            <a:ext cx="4229944" cy="26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000"/>
              </a:lnSpc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Бочарова Татьяна Витальевна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99349" y="6214640"/>
            <a:ext cx="730457" cy="509735"/>
            <a:chOff x="0" y="6381328"/>
            <a:chExt cx="730457" cy="51244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6381328"/>
              <a:ext cx="447944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52400" y="6525344"/>
              <a:ext cx="578057" cy="3684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929807" y="6393838"/>
            <a:ext cx="10825128" cy="56315"/>
          </a:xfrm>
          <a:prstGeom prst="rect">
            <a:avLst/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696146" y="6450153"/>
            <a:ext cx="1195849" cy="27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bg1">
                    <a:lumMod val="65000"/>
                  </a:schemeClr>
                </a:solidFill>
              </a:rPr>
              <a:t>СЕНТЯБРЬ 2021 г.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51289" y="4767516"/>
            <a:ext cx="2783446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ОФИЦИАЛЬНАЯ ГРУППА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ВКонтакте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</a:p>
          <a:p>
            <a:pPr>
              <a:lnSpc>
                <a:spcPts val="1600"/>
              </a:lnSpc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vk.com/krasmsp24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64883" y="3863035"/>
            <a:ext cx="2731812" cy="64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ОФИЦИАЛЬНАЯ СТРАНИЦА на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Facebook</a:t>
            </a: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facebook.com/krasmsp24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64883" y="5674536"/>
            <a:ext cx="327306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</a:rPr>
              <a:t>НЕОФИЦИАЛЬНЫЙ КАНАЛ в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Telegram</a:t>
            </a:r>
            <a:endParaRPr lang="ru-RU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ts val="1400"/>
              </a:lnSpc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PRO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бизнес. Регион24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t.me/PRObusiness_region24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Picture 10" descr="ВКонтак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85" y="4719179"/>
            <a:ext cx="718663" cy="69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Facebook — Выполните вход или зарегистрируйтес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36" y="3836718"/>
            <a:ext cx="655794" cy="6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Чат в Телеграмм — Сообщество «Off Road Челябинск» на DRIVE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1" t="11076" r="23054" b="35153"/>
          <a:stretch/>
        </p:blipFill>
        <p:spPr bwMode="auto">
          <a:xfrm>
            <a:off x="5992757" y="5623489"/>
            <a:ext cx="902166" cy="6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0696146" y="2794044"/>
            <a:ext cx="1210147" cy="1196691"/>
            <a:chOff x="1508760" y="1383029"/>
            <a:chExt cx="557221" cy="561663"/>
          </a:xfrm>
        </p:grpSpPr>
        <p:sp>
          <p:nvSpPr>
            <p:cNvPr id="13" name="Овал 12"/>
            <p:cNvSpPr/>
            <p:nvPr/>
          </p:nvSpPr>
          <p:spPr>
            <a:xfrm>
              <a:off x="1508760" y="1383029"/>
              <a:ext cx="557221" cy="561663"/>
            </a:xfrm>
            <a:prstGeom prst="ellipse">
              <a:avLst/>
            </a:prstGeom>
            <a:noFill/>
            <a:ln w="238125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638320" y="1511574"/>
              <a:ext cx="298099" cy="298175"/>
            </a:xfrm>
            <a:prstGeom prst="ellipse">
              <a:avLst/>
            </a:prstGeom>
            <a:noFill/>
            <a:ln w="238125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238125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Шеврон 15"/>
          <p:cNvSpPr/>
          <p:nvPr/>
        </p:nvSpPr>
        <p:spPr>
          <a:xfrm>
            <a:off x="0" y="3180344"/>
            <a:ext cx="11325211" cy="378745"/>
          </a:xfrm>
          <a:prstGeom prst="chevron">
            <a:avLst>
              <a:gd name="adj" fmla="val 7124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74985" y="3330665"/>
            <a:ext cx="5758746" cy="140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 СВЯЗИ С БИЗНЕСОМ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83" y="1608720"/>
            <a:ext cx="1284060" cy="12840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64358" y="2483404"/>
            <a:ext cx="1604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20000"/>
                </a:solidFill>
              </a:rPr>
              <a:t>krasmsp.ru</a:t>
            </a:r>
            <a:endParaRPr lang="ru-RU" sz="2400" b="1" dirty="0">
              <a:solidFill>
                <a:srgbClr val="82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9929" y="5177741"/>
            <a:ext cx="2937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5A2916"/>
                </a:solidFill>
                <a:latin typeface="Circle"/>
              </a:rPr>
              <a:t>www.</a:t>
            </a:r>
            <a:r>
              <a:rPr lang="ru-RU" sz="1600" b="1" u="sng" dirty="0">
                <a:solidFill>
                  <a:srgbClr val="5A2916"/>
                </a:solidFill>
                <a:latin typeface="Circle"/>
              </a:rPr>
              <a:t>мойбизнес-24.рф</a:t>
            </a:r>
            <a:endParaRPr lang="ru-RU" sz="1600" dirty="0"/>
          </a:p>
        </p:txBody>
      </p:sp>
      <p:pic>
        <p:nvPicPr>
          <p:cNvPr id="35" name="Picture 6" descr="В Коми введен федеральный фирменный стиль &quot;Мой бизнес&quot; | Комиинформ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5319" r="13421" b="18503"/>
          <a:stretch/>
        </p:blipFill>
        <p:spPr bwMode="auto">
          <a:xfrm>
            <a:off x="900854" y="3727397"/>
            <a:ext cx="1614663" cy="8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9929" y="4583667"/>
            <a:ext cx="6311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5A2916"/>
                </a:solidFill>
                <a:latin typeface="Raleway"/>
              </a:rPr>
              <a:t>МНОГОКАНАЛЬНЫЙ ТЕЛЕФОН</a:t>
            </a:r>
          </a:p>
          <a:p>
            <a:r>
              <a:rPr lang="ru-RU" sz="1600" b="1" u="sng" dirty="0">
                <a:solidFill>
                  <a:srgbClr val="5A2916"/>
                </a:solidFill>
                <a:latin typeface="Circle"/>
                <a:hlinkClick r:id="rId8"/>
              </a:rPr>
              <a:t>8 800 234 0 124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000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047" y="437181"/>
            <a:ext cx="11188069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ru-RU" sz="32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ПРАВИТЕЛЬСТВО 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КРАСНОЯРСКОГО КРАЯ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36" name="Группа 35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38" name="Группа 37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40" name="Прямая соединительная линия 39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Прямоугольник 40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p:txBody>
                </p:sp>
              </p:grpSp>
              <p:sp>
                <p:nvSpPr>
                  <p:cNvPr id="39" name="Прямоугольник 38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</a:t>
                    </a:r>
                    <a:endParaRPr lang="ru-RU" sz="4400" b="1" dirty="0">
                      <a:solidFill>
                        <a:schemeClr val="tx2">
                          <a:lumMod val="75000"/>
                        </a:schemeClr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2" name="Picture 37" descr="https://fpi.gov.ru/upload/iblock/1c2/1c2e047e414fa591ba00949c97b28dc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7" y="303646"/>
            <a:ext cx="754679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2"/>
          <p:cNvSpPr/>
          <p:nvPr/>
        </p:nvSpPr>
        <p:spPr>
          <a:xfrm>
            <a:off x="2253364" y="1516536"/>
            <a:ext cx="7951673" cy="4551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Агентство развития малого и среднего предпринимательства Красноярского края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орган исполнительной власти края, выделенный из министерства экономики и регионального развития края 01.09.2020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www.sf-kras.ru/wp-content/uploads/2015/01/logo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4" y="3028293"/>
            <a:ext cx="2865391" cy="1009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34" y="2792809"/>
            <a:ext cx="2185692" cy="1480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68" y="2873972"/>
            <a:ext cx="2351709" cy="1318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0" name="Прямоугольник 79"/>
          <p:cNvSpPr/>
          <p:nvPr/>
        </p:nvSpPr>
        <p:spPr>
          <a:xfrm>
            <a:off x="4839225" y="4450452"/>
            <a:ext cx="3134266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центр поддержки </a:t>
            </a:r>
            <a:r>
              <a:rPr lang="ru-RU" sz="1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предпринимательства (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РЦПП) 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поддержки экспорта </a:t>
            </a:r>
            <a:r>
              <a:rPr lang="ru-RU" sz="1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(ЦПЭ)</a:t>
            </a:r>
            <a:endParaRPr lang="ru-RU" sz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кластерного развития (ЦКР)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компетенций </a:t>
            </a:r>
            <a:r>
              <a:rPr lang="ru-RU" sz="1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сфере производительности труда Красноярского края (РЦК)  </a:t>
            </a:r>
            <a:endParaRPr lang="ru-RU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19088" y="4331975"/>
            <a:ext cx="3908765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оператор Фонда «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Сколково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представитель Фонда содействия инновациям 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Территориальное </a:t>
            </a:r>
            <a:r>
              <a:rPr lang="ru-RU" sz="1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 стандартизации в инновационной сфере Группы РОСНАНО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023030" y="4450452"/>
            <a:ext cx="2364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одействие </a:t>
            </a: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развитию научной, научно-технической и инновационной деятельности на территории Красноярского края</a:t>
            </a:r>
          </a:p>
        </p:txBody>
      </p:sp>
      <p:sp>
        <p:nvSpPr>
          <p:cNvPr id="83" name="Стрелка вправо 82"/>
          <p:cNvSpPr/>
          <p:nvPr/>
        </p:nvSpPr>
        <p:spPr>
          <a:xfrm rot="5400000">
            <a:off x="6068077" y="2229369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право 83"/>
          <p:cNvSpPr/>
          <p:nvPr/>
        </p:nvSpPr>
        <p:spPr>
          <a:xfrm rot="5400000">
            <a:off x="1846256" y="2225104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84"/>
          <p:cNvSpPr/>
          <p:nvPr/>
        </p:nvSpPr>
        <p:spPr>
          <a:xfrm rot="5400000">
            <a:off x="10043658" y="2225104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1297702" y="3404207"/>
            <a:ext cx="8009227" cy="3453793"/>
          </a:xfrm>
          <a:prstGeom prst="rect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6" name="Диаграмма 225"/>
          <p:cNvGraphicFramePr/>
          <p:nvPr>
            <p:extLst>
              <p:ext uri="{D42A27DB-BD31-4B8C-83A1-F6EECF244321}">
                <p14:modId xmlns:p14="http://schemas.microsoft.com/office/powerpoint/2010/main" val="1491263287"/>
              </p:ext>
            </p:extLst>
          </p:nvPr>
        </p:nvGraphicFramePr>
        <p:xfrm>
          <a:off x="445324" y="424201"/>
          <a:ext cx="9796139" cy="401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9" name="Диаграмма 98"/>
          <p:cNvGraphicFramePr/>
          <p:nvPr>
            <p:extLst>
              <p:ext uri="{D42A27DB-BD31-4B8C-83A1-F6EECF244321}">
                <p14:modId xmlns:p14="http://schemas.microsoft.com/office/powerpoint/2010/main" val="1526319378"/>
              </p:ext>
            </p:extLst>
          </p:nvPr>
        </p:nvGraphicFramePr>
        <p:xfrm>
          <a:off x="2407443" y="973299"/>
          <a:ext cx="9801310" cy="281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5" name="Диаграмма 84"/>
          <p:cNvGraphicFramePr/>
          <p:nvPr>
            <p:extLst/>
          </p:nvPr>
        </p:nvGraphicFramePr>
        <p:xfrm>
          <a:off x="1611626" y="2284904"/>
          <a:ext cx="7365556" cy="70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4958" y="188470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СТАТИСТИЧЕСКИЙ ПРОФИЛЬ СЕКТОРА МСП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10" name="Группа 9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12" name="Группа 11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14" name="Прямая соединительная линия 13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Прямоугольник 14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p:txBody>
                </p:sp>
              </p:grp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2</a:t>
                    </a:r>
                  </a:p>
                </p:txBody>
              </p:sp>
            </p:grp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Прямоугольник 19"/>
          <p:cNvSpPr/>
          <p:nvPr/>
        </p:nvSpPr>
        <p:spPr>
          <a:xfrm>
            <a:off x="9841341" y="1181562"/>
            <a:ext cx="1980766" cy="286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КРАСНОЯРСКИЙ КРАЙ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 rot="16200000">
            <a:off x="8697239" y="1877796"/>
            <a:ext cx="2134195" cy="30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000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ОТРАСЛЕВАЯ СТРУКТУРА</a:t>
            </a:r>
            <a:endParaRPr lang="ru-RU" sz="10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7" name="Группа 116"/>
          <p:cNvGrpSpPr/>
          <p:nvPr/>
        </p:nvGrpSpPr>
        <p:grpSpPr>
          <a:xfrm>
            <a:off x="9651078" y="1401828"/>
            <a:ext cx="2283015" cy="868123"/>
            <a:chOff x="7537232" y="1906563"/>
            <a:chExt cx="2883662" cy="985729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8023436" y="2404860"/>
              <a:ext cx="2397458" cy="487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 smtClean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ТОРГОВЛЯ</a:t>
              </a:r>
            </a:p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 smtClean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ПРЕДОСТАВЛЕНИЕ УСЛУГ НАСЕЛЕНИЮ</a:t>
              </a:r>
            </a:p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 smtClean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ТУРИЗМ</a:t>
              </a:r>
            </a:p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endParaRPr lang="ru-RU" sz="9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97" name="Группа 96"/>
            <p:cNvGrpSpPr/>
            <p:nvPr/>
          </p:nvGrpSpPr>
          <p:grpSpPr>
            <a:xfrm>
              <a:off x="7537232" y="1906563"/>
              <a:ext cx="1898697" cy="985729"/>
              <a:chOff x="7537232" y="1906563"/>
              <a:chExt cx="1898697" cy="985729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7537232" y="1906563"/>
                <a:ext cx="1898697" cy="4874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1400"/>
                  </a:lnSpc>
                </a:pPr>
                <a:r>
                  <a:rPr lang="ru-RU" sz="900" b="1" dirty="0" smtClean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МАЛЫЙ БИЗНЕС</a:t>
                </a:r>
                <a:endParaRPr lang="ru-RU" sz="900" b="1" dirty="0">
                  <a:solidFill>
                    <a:srgbClr val="8E000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87" name="Прямая со стрелкой 86"/>
              <p:cNvCxnSpPr/>
              <p:nvPr/>
            </p:nvCxnSpPr>
            <p:spPr>
              <a:xfrm flipV="1">
                <a:off x="7971013" y="2240008"/>
                <a:ext cx="0" cy="652284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Группа 117"/>
          <p:cNvGrpSpPr/>
          <p:nvPr/>
        </p:nvGrpSpPr>
        <p:grpSpPr>
          <a:xfrm>
            <a:off x="9339390" y="2138009"/>
            <a:ext cx="2785072" cy="903310"/>
            <a:chOff x="6996293" y="3223797"/>
            <a:chExt cx="3901488" cy="998565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7915883" y="3734930"/>
              <a:ext cx="2981898" cy="487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 smtClean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ОБРАБАТЫВАЮЩАЯ ПРОМЫШЛЕННОСТЬ</a:t>
              </a:r>
            </a:p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 smtClean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СТРОИТЕЛЬСТВО </a:t>
              </a:r>
            </a:p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 smtClean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СЕЛЬСКОЕ ХОЗЯЙСТВО</a:t>
              </a:r>
            </a:p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endParaRPr lang="ru-RU" sz="9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96" name="Группа 95"/>
            <p:cNvGrpSpPr/>
            <p:nvPr/>
          </p:nvGrpSpPr>
          <p:grpSpPr>
            <a:xfrm>
              <a:off x="6996293" y="3223797"/>
              <a:ext cx="2672842" cy="935449"/>
              <a:chOff x="6996293" y="3223797"/>
              <a:chExt cx="2672842" cy="935449"/>
            </a:xfrm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6996293" y="3223797"/>
                <a:ext cx="2672842" cy="4874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1400"/>
                  </a:lnSpc>
                </a:pPr>
                <a:r>
                  <a:rPr lang="ru-RU" sz="900" b="1" dirty="0" smtClean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СРЕДНИЙ БИЗНЕС</a:t>
                </a:r>
                <a:endParaRPr lang="ru-RU" sz="900" b="1" dirty="0">
                  <a:solidFill>
                    <a:srgbClr val="8E000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92" name="Прямая со стрелкой 91"/>
              <p:cNvCxnSpPr/>
              <p:nvPr/>
            </p:nvCxnSpPr>
            <p:spPr>
              <a:xfrm flipV="1">
                <a:off x="7915881" y="3613451"/>
                <a:ext cx="0" cy="545795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Группа 223"/>
          <p:cNvGrpSpPr/>
          <p:nvPr/>
        </p:nvGrpSpPr>
        <p:grpSpPr>
          <a:xfrm>
            <a:off x="5035690" y="758293"/>
            <a:ext cx="4221549" cy="440935"/>
            <a:chOff x="5091294" y="981494"/>
            <a:chExt cx="4205541" cy="440935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5133357" y="981494"/>
              <a:ext cx="4163478" cy="4409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Число субъектов МСП (Красноярский край), тыс. ед.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flipV="1">
              <a:off x="5091294" y="1147726"/>
              <a:ext cx="267059" cy="1253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Прямоугольник 88"/>
          <p:cNvSpPr/>
          <p:nvPr/>
        </p:nvSpPr>
        <p:spPr>
          <a:xfrm flipV="1">
            <a:off x="7855183" y="2539792"/>
            <a:ext cx="324614" cy="444431"/>
          </a:xfrm>
          <a:prstGeom prst="rect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7801645" y="2260798"/>
            <a:ext cx="822649" cy="254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800"/>
              </a:lnSpc>
            </a:pP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</a:t>
            </a:r>
          </a:p>
          <a:p>
            <a:pPr>
              <a:lnSpc>
                <a:spcPts val="800"/>
              </a:lnSpc>
            </a:pP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АВГУСТ 2021</a:t>
            </a:r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829238" y="1446432"/>
            <a:ext cx="795056" cy="289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00"/>
              </a:lnSpc>
            </a:pPr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</a:rPr>
              <a:t>ПРОГНОЗНОЕ ЗНАЧЕНИЕ</a:t>
            </a:r>
            <a:endParaRPr lang="ru-RU" sz="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9" name="Прямая соединительная линия 168"/>
          <p:cNvCxnSpPr/>
          <p:nvPr/>
        </p:nvCxnSpPr>
        <p:spPr>
          <a:xfrm flipV="1">
            <a:off x="9331716" y="855785"/>
            <a:ext cx="11576" cy="2272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Прямоугольник 177"/>
          <p:cNvSpPr/>
          <p:nvPr/>
        </p:nvSpPr>
        <p:spPr>
          <a:xfrm>
            <a:off x="6372253" y="1414084"/>
            <a:ext cx="1505591" cy="266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200" b="1" dirty="0" smtClean="0">
                <a:solidFill>
                  <a:srgbClr val="744830"/>
                </a:solidFill>
                <a:latin typeface="Arial Black" panose="020B0A04020102020204" pitchFamily="34" charset="0"/>
              </a:rPr>
              <a:t>+ 1,1%</a:t>
            </a:r>
            <a:endParaRPr lang="ru-RU" sz="1200" b="1" dirty="0">
              <a:solidFill>
                <a:srgbClr val="74483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6753565" y="1561500"/>
            <a:ext cx="1505591" cy="423092"/>
            <a:chOff x="6643916" y="2234531"/>
            <a:chExt cx="1505591" cy="359336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6643916" y="2234531"/>
              <a:ext cx="1505591" cy="2668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+ 2,2%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82" name="Прямая со стрелкой 181"/>
            <p:cNvCxnSpPr/>
            <p:nvPr/>
          </p:nvCxnSpPr>
          <p:spPr>
            <a:xfrm flipH="1">
              <a:off x="6732533" y="2547039"/>
              <a:ext cx="959136" cy="46828"/>
            </a:xfrm>
            <a:prstGeom prst="straightConnector1">
              <a:avLst/>
            </a:prstGeom>
            <a:ln w="22225">
              <a:solidFill>
                <a:schemeClr val="accent6">
                  <a:lumMod val="40000"/>
                  <a:lumOff val="6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Прямая соединительная линия 129"/>
          <p:cNvCxnSpPr/>
          <p:nvPr/>
        </p:nvCxnSpPr>
        <p:spPr>
          <a:xfrm flipV="1">
            <a:off x="9336384" y="3404206"/>
            <a:ext cx="0" cy="34250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2126426" y="4522089"/>
            <a:ext cx="2383414" cy="58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ШАРЫПОВСКИЙ МУНИЦИПАЛЬНЫЙ ОКРУГ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258050" y="3426300"/>
            <a:ext cx="2240874" cy="893983"/>
            <a:chOff x="7243486" y="5241573"/>
            <a:chExt cx="2281971" cy="1749288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7243486" y="5241573"/>
              <a:ext cx="1982182" cy="1749288"/>
              <a:chOff x="1976849" y="2107236"/>
              <a:chExt cx="1982182" cy="1596727"/>
            </a:xfrm>
          </p:grpSpPr>
          <p:sp>
            <p:nvSpPr>
              <p:cNvPr id="128" name="Овал 127"/>
              <p:cNvSpPr/>
              <p:nvPr/>
            </p:nvSpPr>
            <p:spPr>
              <a:xfrm>
                <a:off x="1976849" y="2107236"/>
                <a:ext cx="1916682" cy="159672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2959819" y="2770264"/>
                <a:ext cx="999212" cy="4073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000"/>
                  </a:lnSpc>
                </a:pPr>
                <a:r>
                  <a:rPr lang="ru-RU" sz="600" b="1" dirty="0" smtClean="0">
                    <a:solidFill>
                      <a:schemeClr val="accent6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СУБЪЕКТОВ МСП </a:t>
                </a:r>
                <a:endParaRPr lang="ru-RU" sz="6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35" name="Прямоугольник 134"/>
            <p:cNvSpPr/>
            <p:nvPr/>
          </p:nvSpPr>
          <p:spPr>
            <a:xfrm>
              <a:off x="8142751" y="5628617"/>
              <a:ext cx="138270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1 208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36" name="Прямая соединительная линия 135"/>
            <p:cNvCxnSpPr/>
            <p:nvPr/>
          </p:nvCxnSpPr>
          <p:spPr>
            <a:xfrm flipH="1" flipV="1">
              <a:off x="7243486" y="5997882"/>
              <a:ext cx="1897295" cy="89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Прямоугольник 137"/>
            <p:cNvSpPr/>
            <p:nvPr/>
          </p:nvSpPr>
          <p:spPr>
            <a:xfrm>
              <a:off x="7421043" y="6064843"/>
              <a:ext cx="1413061" cy="3567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274 ЮЛ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7464194" y="6389727"/>
              <a:ext cx="1413061" cy="367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934 ИП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 flipV="1">
            <a:off x="2317474" y="2466975"/>
            <a:ext cx="1257576" cy="54267"/>
          </a:xfrm>
          <a:prstGeom prst="line">
            <a:avLst/>
          </a:pr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3549650" y="2466975"/>
            <a:ext cx="1228450" cy="0"/>
          </a:xfrm>
          <a:prstGeom prst="line">
            <a:avLst/>
          </a:pr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4772025" y="2466975"/>
            <a:ext cx="1212850" cy="63500"/>
          </a:xfrm>
          <a:prstGeom prst="line">
            <a:avLst/>
          </a:pr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5982776" y="2530475"/>
            <a:ext cx="1226514" cy="93807"/>
          </a:xfrm>
          <a:prstGeom prst="line">
            <a:avLst/>
          </a:pr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089943" y="2392635"/>
            <a:ext cx="79255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900"/>
              </a:lnSpc>
            </a:pP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- 5,4%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2141606" y="3723551"/>
            <a:ext cx="2142062" cy="468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Г. ШАРЫПОВО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343292" y="3404205"/>
            <a:ext cx="2793595" cy="3425093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9457978" y="4863354"/>
            <a:ext cx="2557449" cy="413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000"/>
              </a:lnSpc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ДИНАМИКА ИЗМЕНЕНИЙ </a:t>
            </a:r>
          </a:p>
          <a:p>
            <a:pPr algn="just">
              <a:lnSpc>
                <a:spcPts val="1000"/>
              </a:lnSpc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 2020 ГОДУ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416771" y="5349762"/>
            <a:ext cx="1505591" cy="676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2400" b="1" dirty="0" smtClean="0">
                <a:solidFill>
                  <a:srgbClr val="8E0000"/>
                </a:solidFill>
                <a:latin typeface="Arial Black" panose="020B0A04020102020204" pitchFamily="34" charset="0"/>
              </a:rPr>
              <a:t>+ 2,2%</a:t>
            </a:r>
            <a:endParaRPr lang="ru-RU" sz="2400" b="1" dirty="0">
              <a:solidFill>
                <a:srgbClr val="8E0000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0702502" y="5539241"/>
            <a:ext cx="1303727" cy="19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ru-RU" sz="800" b="1" dirty="0" smtClean="0">
                <a:solidFill>
                  <a:srgbClr val="8E0000"/>
                </a:solidFill>
                <a:latin typeface="Arial Black" panose="020B0A04020102020204" pitchFamily="34" charset="0"/>
              </a:rPr>
              <a:t>ТЫС. </a:t>
            </a:r>
          </a:p>
          <a:p>
            <a:pPr>
              <a:lnSpc>
                <a:spcPts val="800"/>
              </a:lnSpc>
            </a:pPr>
            <a:r>
              <a:rPr lang="ru-RU" sz="800" b="1" dirty="0">
                <a:solidFill>
                  <a:srgbClr val="8E0000"/>
                </a:solidFill>
                <a:latin typeface="Arial Black" panose="020B0A04020102020204" pitchFamily="34" charset="0"/>
              </a:rPr>
              <a:t>Р</a:t>
            </a:r>
            <a:r>
              <a:rPr lang="ru-RU" sz="800" b="1" dirty="0" smtClean="0">
                <a:solidFill>
                  <a:srgbClr val="8E0000"/>
                </a:solidFill>
                <a:latin typeface="Arial Black" panose="020B0A04020102020204" pitchFamily="34" charset="0"/>
              </a:rPr>
              <a:t>АБОЧИХ МЕСТ </a:t>
            </a:r>
            <a:endParaRPr lang="ru-RU" sz="800" b="1" dirty="0">
              <a:solidFill>
                <a:srgbClr val="8E0000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9416771" y="6025833"/>
            <a:ext cx="1301707" cy="327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+ 45,3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0693973" y="5936272"/>
            <a:ext cx="1152193" cy="33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ТЫС.</a:t>
            </a:r>
          </a:p>
          <a:p>
            <a:pPr>
              <a:lnSpc>
                <a:spcPts val="800"/>
              </a:lnSpc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САМОЗАНЯТЫХ </a:t>
            </a:r>
            <a:endParaRPr lang="ru-RU" sz="8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694493" y="3679902"/>
            <a:ext cx="2183720" cy="286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КРАСНОЯРСКИЙ КРАЙ</a:t>
            </a:r>
            <a:endParaRPr lang="ru-RU" sz="1600" b="1" dirty="0">
              <a:solidFill>
                <a:srgbClr val="82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48895" y="3906536"/>
            <a:ext cx="1274737" cy="772568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2143319" y="5405136"/>
            <a:ext cx="2496459" cy="58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УЖУРСКИЙ РАЙОН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140413" y="6170071"/>
            <a:ext cx="2706988" cy="58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ЗАТО П. СОЛНЕЧНЫЙ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0" name="Picture 2" descr="http://www.krskstate.ru/dat/Image/0/gerb/sharypov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7" b="99522" l="10000" r="90000">
                        <a14:foregroundMark x1="48000" y1="56938" x2="48000" y2="56938"/>
                        <a14:foregroundMark x1="50667" y1="63158" x2="50667" y2="63158"/>
                        <a14:foregroundMark x1="60667" y1="64593" x2="60667" y2="64593"/>
                        <a14:foregroundMark x1="36667" y1="58852" x2="36667" y2="58852"/>
                        <a14:foregroundMark x1="44000" y1="58852" x2="44000" y2="58852"/>
                        <a14:foregroundMark x1="32000" y1="58852" x2="32000" y2="58852"/>
                        <a14:foregroundMark x1="56000" y1="65550" x2="56000" y2="65550"/>
                        <a14:foregroundMark x1="68000" y1="63158" x2="68000" y2="6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26" y="3499520"/>
            <a:ext cx="537108" cy="7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http://www.krskstate.ru/dat/Image/0/gerb/sharypovsky_rayon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75" y="4375019"/>
            <a:ext cx="454601" cy="7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" descr="http://www.krskstate.ru/dat/Image/0/gerb/uzhurskiy_rayon_gerb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74" y="5450018"/>
            <a:ext cx="434171" cy="54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" descr="Герб 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42" y="6189717"/>
            <a:ext cx="501958" cy="60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" name="Группа 113"/>
          <p:cNvGrpSpPr/>
          <p:nvPr/>
        </p:nvGrpSpPr>
        <p:grpSpPr>
          <a:xfrm>
            <a:off x="7258050" y="4357749"/>
            <a:ext cx="2436264" cy="856096"/>
            <a:chOff x="7243486" y="5241573"/>
            <a:chExt cx="2499672" cy="1749288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7243486" y="5241573"/>
              <a:ext cx="1929206" cy="1749288"/>
              <a:chOff x="1976849" y="2107236"/>
              <a:chExt cx="1929206" cy="1596727"/>
            </a:xfrm>
          </p:grpSpPr>
          <p:sp>
            <p:nvSpPr>
              <p:cNvPr id="124" name="Овал 123"/>
              <p:cNvSpPr/>
              <p:nvPr/>
            </p:nvSpPr>
            <p:spPr>
              <a:xfrm>
                <a:off x="1976849" y="2107236"/>
                <a:ext cx="1916682" cy="159672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2906843" y="2787561"/>
                <a:ext cx="999212" cy="4073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000"/>
                  </a:lnSpc>
                </a:pPr>
                <a:r>
                  <a:rPr lang="ru-RU" sz="600" b="1" dirty="0" smtClean="0">
                    <a:solidFill>
                      <a:schemeClr val="accent6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СУБЪЕКТОВ МСП </a:t>
                </a:r>
                <a:endParaRPr lang="ru-RU" sz="6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16" name="Прямоугольник 115"/>
            <p:cNvSpPr/>
            <p:nvPr/>
          </p:nvSpPr>
          <p:spPr>
            <a:xfrm>
              <a:off x="8360452" y="5624181"/>
              <a:ext cx="138270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248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20" name="Прямая соединительная линия 119"/>
            <p:cNvCxnSpPr/>
            <p:nvPr/>
          </p:nvCxnSpPr>
          <p:spPr>
            <a:xfrm flipH="1" flipV="1">
              <a:off x="7243486" y="5997882"/>
              <a:ext cx="1897295" cy="89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Прямоугольник 121"/>
            <p:cNvSpPr/>
            <p:nvPr/>
          </p:nvSpPr>
          <p:spPr>
            <a:xfrm>
              <a:off x="7504686" y="6050386"/>
              <a:ext cx="1413061" cy="3567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43 ЮЛ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7436220" y="6356127"/>
              <a:ext cx="1413061" cy="367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205 ИП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7258052" y="5259478"/>
            <a:ext cx="2460916" cy="795603"/>
            <a:chOff x="7243486" y="5241573"/>
            <a:chExt cx="2506048" cy="1749288"/>
          </a:xfrm>
        </p:grpSpPr>
        <p:grpSp>
          <p:nvGrpSpPr>
            <p:cNvPr id="129" name="Группа 128"/>
            <p:cNvGrpSpPr/>
            <p:nvPr/>
          </p:nvGrpSpPr>
          <p:grpSpPr>
            <a:xfrm>
              <a:off x="7243486" y="5241573"/>
              <a:ext cx="1960698" cy="1749288"/>
              <a:chOff x="1976849" y="2107236"/>
              <a:chExt cx="1960698" cy="1596727"/>
            </a:xfrm>
          </p:grpSpPr>
          <p:sp>
            <p:nvSpPr>
              <p:cNvPr id="140" name="Овал 139"/>
              <p:cNvSpPr/>
              <p:nvPr/>
            </p:nvSpPr>
            <p:spPr>
              <a:xfrm>
                <a:off x="1976849" y="2107236"/>
                <a:ext cx="1916682" cy="159672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рямоугольник 140"/>
              <p:cNvSpPr/>
              <p:nvPr/>
            </p:nvSpPr>
            <p:spPr>
              <a:xfrm>
                <a:off x="2938335" y="2807971"/>
                <a:ext cx="999212" cy="4073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000"/>
                  </a:lnSpc>
                </a:pPr>
                <a:r>
                  <a:rPr lang="ru-RU" sz="600" b="1" dirty="0" smtClean="0">
                    <a:solidFill>
                      <a:schemeClr val="accent6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СУБЪЕКТОВ МСП </a:t>
                </a:r>
                <a:endParaRPr lang="ru-RU" sz="6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31" name="Прямоугольник 130"/>
            <p:cNvSpPr/>
            <p:nvPr/>
          </p:nvSpPr>
          <p:spPr>
            <a:xfrm>
              <a:off x="8366828" y="5573849"/>
              <a:ext cx="1382706" cy="51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405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32" name="Прямая соединительная линия 131"/>
            <p:cNvCxnSpPr/>
            <p:nvPr/>
          </p:nvCxnSpPr>
          <p:spPr>
            <a:xfrm flipH="1" flipV="1">
              <a:off x="7243486" y="5997882"/>
              <a:ext cx="1897295" cy="89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Прямоугольник 132"/>
            <p:cNvSpPr/>
            <p:nvPr/>
          </p:nvSpPr>
          <p:spPr>
            <a:xfrm>
              <a:off x="7504686" y="6050386"/>
              <a:ext cx="1413061" cy="3567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58 ЮЛ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7436220" y="6356127"/>
              <a:ext cx="1413061" cy="367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347 ИП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7258051" y="6100713"/>
            <a:ext cx="2561662" cy="722025"/>
            <a:chOff x="7243486" y="5241573"/>
            <a:chExt cx="2485331" cy="1749288"/>
          </a:xfrm>
        </p:grpSpPr>
        <p:grpSp>
          <p:nvGrpSpPr>
            <p:cNvPr id="143" name="Группа 142"/>
            <p:cNvGrpSpPr/>
            <p:nvPr/>
          </p:nvGrpSpPr>
          <p:grpSpPr>
            <a:xfrm>
              <a:off x="7243486" y="5241573"/>
              <a:ext cx="2079218" cy="1749288"/>
              <a:chOff x="1976849" y="2107236"/>
              <a:chExt cx="2079218" cy="1596727"/>
            </a:xfrm>
          </p:grpSpPr>
          <p:sp>
            <p:nvSpPr>
              <p:cNvPr id="148" name="Овал 147"/>
              <p:cNvSpPr/>
              <p:nvPr/>
            </p:nvSpPr>
            <p:spPr>
              <a:xfrm>
                <a:off x="1976849" y="2107236"/>
                <a:ext cx="1916682" cy="159672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Прямоугольник 148"/>
              <p:cNvSpPr/>
              <p:nvPr/>
            </p:nvSpPr>
            <p:spPr>
              <a:xfrm>
                <a:off x="3056855" y="2859183"/>
                <a:ext cx="999212" cy="4073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000"/>
                  </a:lnSpc>
                </a:pPr>
                <a:r>
                  <a:rPr lang="ru-RU" sz="600" b="1" dirty="0" smtClean="0">
                    <a:solidFill>
                      <a:schemeClr val="accent6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СУБЪЕКТОВ МСП </a:t>
                </a:r>
                <a:endParaRPr lang="ru-RU" sz="6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44" name="Прямоугольник 143"/>
            <p:cNvSpPr/>
            <p:nvPr/>
          </p:nvSpPr>
          <p:spPr>
            <a:xfrm>
              <a:off x="8346111" y="5584613"/>
              <a:ext cx="138270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120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45" name="Прямая соединительная линия 144"/>
            <p:cNvCxnSpPr/>
            <p:nvPr/>
          </p:nvCxnSpPr>
          <p:spPr>
            <a:xfrm flipH="1" flipV="1">
              <a:off x="7243486" y="5997882"/>
              <a:ext cx="1897295" cy="89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Прямоугольник 145"/>
            <p:cNvSpPr/>
            <p:nvPr/>
          </p:nvSpPr>
          <p:spPr>
            <a:xfrm>
              <a:off x="7504686" y="6050386"/>
              <a:ext cx="1413061" cy="3567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10 ЮЛ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7461381" y="6417095"/>
              <a:ext cx="1413061" cy="3677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110 ИП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6986" y="3486106"/>
            <a:ext cx="1096890" cy="10595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7425" y="4101709"/>
            <a:ext cx="889051" cy="12085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5660" y="5128052"/>
            <a:ext cx="1165468" cy="9851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/>
          <a:srcRect b="3527"/>
          <a:stretch/>
        </p:blipFill>
        <p:spPr>
          <a:xfrm>
            <a:off x="4495276" y="5918121"/>
            <a:ext cx="925598" cy="81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2565" y="238352"/>
            <a:ext cx="11188069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ПРОГРАММА: ЦЕЛ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Ь</a:t>
            </a:r>
            <a:r>
              <a:rPr lang="ru-RU" sz="32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И ЗАДАЧИ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3513" y="713375"/>
            <a:ext cx="5464018" cy="170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>
              <a:lnSpc>
                <a:spcPts val="2200"/>
              </a:lnSpc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увеличение </a:t>
            </a:r>
            <a:endParaRPr lang="ru-RU" b="1" cap="all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количества 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занятых </a:t>
            </a:r>
            <a:endParaRPr lang="ru-RU" b="1" cap="all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секторе </a:t>
            </a:r>
            <a:r>
              <a:rPr lang="ru-RU" b="1" cap="all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мсп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Красноярского 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края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41881" y="2938556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91349" y="5397466"/>
            <a:ext cx="5045527" cy="1197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Повышение роли </a:t>
            </a:r>
            <a:r>
              <a:rPr lang="ru-RU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мсп</a:t>
            </a:r>
            <a:r>
              <a:rPr lang="ru-RU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формировании доходов </a:t>
            </a:r>
            <a:r>
              <a:rPr lang="ru-RU" sz="14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Консолидированного 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Красноярского края за счет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отраслевой </a:t>
            </a:r>
            <a:r>
              <a:rPr lang="ru-RU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структуры</a:t>
            </a:r>
            <a:endParaRPr lang="ru-RU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85048" y="3721974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32861" y="2873859"/>
            <a:ext cx="5081182" cy="83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Повышение эффективности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 государственной поддержки субъектов </a:t>
            </a:r>
            <a:r>
              <a:rPr lang="ru-RU" sz="1400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endParaRPr lang="ru-RU" sz="14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85048" y="4738631"/>
            <a:ext cx="827852" cy="71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36" name="Группа 35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38" name="Группа 37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40" name="Прямая соединительная линия 39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Прямоугольник 40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p:txBody>
                </p:sp>
              </p:grpSp>
              <p:sp>
                <p:nvSpPr>
                  <p:cNvPr id="39" name="Прямоугольник 38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3</a:t>
                    </a:r>
                    <a:endParaRPr lang="ru-RU" sz="4400" b="1" dirty="0">
                      <a:solidFill>
                        <a:schemeClr val="tx2">
                          <a:lumMod val="75000"/>
                        </a:schemeClr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Прямоугольник 2"/>
          <p:cNvSpPr/>
          <p:nvPr/>
        </p:nvSpPr>
        <p:spPr>
          <a:xfrm>
            <a:off x="6968516" y="3791858"/>
            <a:ext cx="5181600" cy="6385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cap="all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448487" y="1318708"/>
            <a:ext cx="1091088" cy="417966"/>
            <a:chOff x="6874312" y="5884042"/>
            <a:chExt cx="1364564" cy="384352"/>
          </a:xfrm>
        </p:grpSpPr>
        <p:sp>
          <p:nvSpPr>
            <p:cNvPr id="31" name="Шеврон 30"/>
            <p:cNvSpPr/>
            <p:nvPr/>
          </p:nvSpPr>
          <p:spPr>
            <a:xfrm>
              <a:off x="6874312" y="5884042"/>
              <a:ext cx="481118" cy="384352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Шеврон 31"/>
            <p:cNvSpPr/>
            <p:nvPr/>
          </p:nvSpPr>
          <p:spPr>
            <a:xfrm>
              <a:off x="7312647" y="5884042"/>
              <a:ext cx="481118" cy="384352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врон 32"/>
            <p:cNvSpPr/>
            <p:nvPr/>
          </p:nvSpPr>
          <p:spPr>
            <a:xfrm>
              <a:off x="7757758" y="5884042"/>
              <a:ext cx="481118" cy="384352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4" name="Шеврон 33"/>
          <p:cNvSpPr/>
          <p:nvPr/>
        </p:nvSpPr>
        <p:spPr>
          <a:xfrm>
            <a:off x="722933" y="2439243"/>
            <a:ext cx="11002447" cy="42827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7523530" y="2451489"/>
            <a:ext cx="2270269" cy="453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020606" y="752341"/>
            <a:ext cx="3485974" cy="1527805"/>
            <a:chOff x="7798899" y="936666"/>
            <a:chExt cx="3832320" cy="168721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9909744" y="936666"/>
              <a:ext cx="1721475" cy="1687216"/>
              <a:chOff x="1503428" y="1383029"/>
              <a:chExt cx="562553" cy="561663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1503428" y="1383029"/>
                <a:ext cx="562553" cy="561663"/>
              </a:xfrm>
              <a:prstGeom prst="ellipse">
                <a:avLst/>
              </a:prstGeom>
              <a:noFill/>
              <a:ln w="238125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1638320" y="1511574"/>
                <a:ext cx="298099" cy="298175"/>
              </a:xfrm>
              <a:prstGeom prst="ellipse">
                <a:avLst/>
              </a:prstGeom>
              <a:noFill/>
              <a:ln w="238125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238125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7798899" y="1774145"/>
              <a:ext cx="2947430" cy="612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7616799" y="1216909"/>
            <a:ext cx="2713898" cy="1004339"/>
            <a:chOff x="8040696" y="1312098"/>
            <a:chExt cx="2713898" cy="1004339"/>
          </a:xfrm>
        </p:grpSpPr>
        <p:sp>
          <p:nvSpPr>
            <p:cNvPr id="21" name="TextBox 20"/>
            <p:cNvSpPr txBox="1"/>
            <p:nvPr/>
          </p:nvSpPr>
          <p:spPr>
            <a:xfrm>
              <a:off x="8040696" y="1312098"/>
              <a:ext cx="2288755" cy="4167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>
                <a:defRPr sz="1600" b="1">
                  <a:ln w="1016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ru-RU" sz="18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388342" y="1671144"/>
              <a:ext cx="2366252" cy="6452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ln w="1016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429,9 </a:t>
              </a:r>
            </a:p>
            <a:p>
              <a:r>
                <a:rPr lang="ru-RU" sz="1400" b="1" cap="all" dirty="0" smtClean="0">
                  <a:ln w="1016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тыс</a:t>
              </a:r>
              <a:r>
                <a:rPr lang="ru-RU" sz="1400" b="1" cap="all" dirty="0">
                  <a:ln w="1016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. человек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098978" y="762420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2024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году</a:t>
            </a:r>
          </a:p>
        </p:txBody>
      </p:sp>
      <p:grpSp>
        <p:nvGrpSpPr>
          <p:cNvPr id="93" name="Группа 92"/>
          <p:cNvGrpSpPr/>
          <p:nvPr/>
        </p:nvGrpSpPr>
        <p:grpSpPr>
          <a:xfrm>
            <a:off x="2213458" y="5515322"/>
            <a:ext cx="1957163" cy="991927"/>
            <a:chOff x="1599053" y="5293410"/>
            <a:chExt cx="1957163" cy="99192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66669" y="5293410"/>
              <a:ext cx="380882" cy="380882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62192" y="5583714"/>
              <a:ext cx="380882" cy="380882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28846" y="5380229"/>
              <a:ext cx="170338" cy="170338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99053" y="5908432"/>
              <a:ext cx="170338" cy="16804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85878" y="5654569"/>
              <a:ext cx="170338" cy="170338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23865" y="5436916"/>
              <a:ext cx="170338" cy="170338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0011" y="6114999"/>
              <a:ext cx="170338" cy="17033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29526" y="5774155"/>
              <a:ext cx="170338" cy="170338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1969250" y="5576451"/>
              <a:ext cx="371423" cy="23017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714015" y="5957094"/>
              <a:ext cx="71217" cy="15334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500939" y="5599090"/>
              <a:ext cx="183584" cy="998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2756117" y="5536326"/>
              <a:ext cx="22481" cy="6162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50" idx="1"/>
            </p:cNvCxnSpPr>
            <p:nvPr/>
          </p:nvCxnSpPr>
          <p:spPr>
            <a:xfrm flipV="1">
              <a:off x="3041345" y="5739738"/>
              <a:ext cx="344533" cy="4000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endCxn id="53" idx="1"/>
            </p:cNvCxnSpPr>
            <p:nvPr/>
          </p:nvCxnSpPr>
          <p:spPr>
            <a:xfrm flipV="1">
              <a:off x="1774947" y="5859324"/>
              <a:ext cx="554579" cy="12947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>
              <a:endCxn id="47" idx="1"/>
            </p:cNvCxnSpPr>
            <p:nvPr/>
          </p:nvCxnSpPr>
          <p:spPr>
            <a:xfrm flipV="1">
              <a:off x="2499864" y="5774155"/>
              <a:ext cx="162328" cy="7119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Прямоугольник 56"/>
          <p:cNvSpPr/>
          <p:nvPr/>
        </p:nvSpPr>
        <p:spPr>
          <a:xfrm flipH="1">
            <a:off x="775544" y="2442475"/>
            <a:ext cx="4981163" cy="453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ПРЕДПОСЫЛКИ РАЗРАБОТКИ </a:t>
            </a:r>
            <a:endParaRPr lang="ru-RU" sz="2000" b="1" cap="all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41881" y="5515739"/>
            <a:ext cx="827852" cy="855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959749" y="4550307"/>
            <a:ext cx="5081182" cy="83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субъектов </a:t>
            </a:r>
            <a:r>
              <a:rPr lang="ru-RU" sz="1400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r>
              <a:rPr lang="ru-RU" sz="14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УЧЕТОМ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ПРИОРИТИЗАЦИИ ОТРАСЛЕЙ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827878" y="2999558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71045" y="3782976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418858" y="2934861"/>
            <a:ext cx="4337849" cy="83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Отсутствие комплексной </a:t>
            </a:r>
            <a:r>
              <a:rPr lang="ru-RU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ИНФОРМации</a:t>
            </a:r>
            <a:r>
              <a:rPr lang="ru-RU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мерах господдержки </a:t>
            </a:r>
            <a:r>
              <a:rPr lang="ru-RU" sz="1400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смсп</a:t>
            </a:r>
            <a:r>
              <a:rPr lang="ru-RU" sz="14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учетом отраслевых мер</a:t>
            </a:r>
            <a:endParaRPr lang="ru-RU" sz="14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71045" y="4722226"/>
            <a:ext cx="827852" cy="71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454513" y="3852860"/>
            <a:ext cx="4726396" cy="638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синхронизации мер </a:t>
            </a:r>
            <a:r>
              <a:rPr lang="ru-RU" sz="14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и налаживания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межведомственного взаимодействия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445746" y="4611309"/>
            <a:ext cx="4735163" cy="83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привлечения </a:t>
            </a:r>
            <a:r>
              <a:rPr lang="ru-RU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допОЛНИТЕЛЬНЫХ</a:t>
            </a:r>
            <a:r>
              <a:rPr lang="ru-RU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средств </a:t>
            </a:r>
            <a:endParaRPr lang="ru-RU" sz="1400" b="1" cap="all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федерального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66193" y="3809467"/>
            <a:ext cx="4539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благоприятных условий </a:t>
            </a:r>
          </a:p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развития </a:t>
            </a:r>
            <a:r>
              <a:rPr lang="ru-RU" sz="1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мсп</a:t>
            </a:r>
            <a:endParaRPr lang="ru-RU" sz="14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0" y="236320"/>
            <a:ext cx="1391763" cy="10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Прямая соединительная линия 107"/>
          <p:cNvCxnSpPr>
            <a:stCxn id="96" idx="0"/>
            <a:endCxn id="54" idx="0"/>
          </p:cNvCxnSpPr>
          <p:nvPr/>
        </p:nvCxnSpPr>
        <p:spPr>
          <a:xfrm flipH="1">
            <a:off x="2007091" y="1287454"/>
            <a:ext cx="22799" cy="351319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4</a:t>
                    </a:r>
                    <a:endParaRPr lang="ru-RU" sz="4400" b="1" dirty="0">
                      <a:solidFill>
                        <a:schemeClr val="tx2">
                          <a:lumMod val="75000"/>
                        </a:schemeClr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Прямоугольник 40"/>
          <p:cNvSpPr/>
          <p:nvPr/>
        </p:nvSpPr>
        <p:spPr>
          <a:xfrm>
            <a:off x="1895484" y="247145"/>
            <a:ext cx="9319869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СТРАТЕГИЧЕСКИЕ ИНИЦИАТИВЫ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1093355" y="1360568"/>
            <a:ext cx="1" cy="3515749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147956" y="2063368"/>
            <a:ext cx="4490306" cy="323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СОВЕРШЕНСТВОВАНИЕ СИСТЕМЫ ФИНАНСОВОЙ ПОДДЕРЖКИ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158543" y="1231713"/>
            <a:ext cx="5600175" cy="39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ИНФРАСТРУКТУРЫ ПОДДЕРЖКИ МСП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158200" y="3001778"/>
            <a:ext cx="4124822" cy="39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СТИМУЛИРОВАНИЕ СПРОСА НА ПРОДУКЦИЮ СУБЪЕКТОВ МСП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163698" y="3924335"/>
            <a:ext cx="5206468" cy="39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СНИЖЕНИЕ АДМИНИСТРАТИВНОГО ДАВЛЕНИЯ НА БИЗНЕС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158200" y="4734136"/>
            <a:ext cx="4115468" cy="39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ПОПУЛЯРИЗАЦИЯ ПРЕДПРИНИМАТЕЛЬСТВА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 flipV="1">
            <a:off x="1312375" y="5370469"/>
            <a:ext cx="5747992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Группа 96"/>
          <p:cNvGrpSpPr/>
          <p:nvPr/>
        </p:nvGrpSpPr>
        <p:grpSpPr>
          <a:xfrm>
            <a:off x="1187772" y="1130318"/>
            <a:ext cx="940376" cy="924745"/>
            <a:chOff x="1219862" y="1299921"/>
            <a:chExt cx="940376" cy="924745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1219862" y="1299921"/>
              <a:ext cx="827852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>
              <a:off x="1963722" y="1457057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1187772" y="1983225"/>
            <a:ext cx="929288" cy="924745"/>
            <a:chOff x="1287115" y="1426110"/>
            <a:chExt cx="929288" cy="924745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1287115" y="1426110"/>
              <a:ext cx="827852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5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19887" y="1634503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1222391" y="2843593"/>
            <a:ext cx="913424" cy="924745"/>
            <a:chOff x="1231988" y="1517897"/>
            <a:chExt cx="913424" cy="924745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1231988" y="1517897"/>
              <a:ext cx="827852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1948896" y="1711258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1213404" y="3669327"/>
            <a:ext cx="878596" cy="924745"/>
            <a:chOff x="1233447" y="1670901"/>
            <a:chExt cx="878596" cy="924745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1233447" y="1670901"/>
              <a:ext cx="827852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915527" y="1965563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1224646" y="4524333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4" name="Овал 53"/>
          <p:cNvSpPr/>
          <p:nvPr/>
        </p:nvSpPr>
        <p:spPr>
          <a:xfrm>
            <a:off x="1908833" y="4800644"/>
            <a:ext cx="196516" cy="18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/>
          </a:p>
        </p:txBody>
      </p:sp>
      <p:grpSp>
        <p:nvGrpSpPr>
          <p:cNvPr id="2" name="Группа 1"/>
          <p:cNvGrpSpPr/>
          <p:nvPr/>
        </p:nvGrpSpPr>
        <p:grpSpPr>
          <a:xfrm>
            <a:off x="1074735" y="5370469"/>
            <a:ext cx="7582706" cy="1370712"/>
            <a:chOff x="2062012" y="4905865"/>
            <a:chExt cx="7051515" cy="1370712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2062012" y="4905865"/>
              <a:ext cx="7051515" cy="1370712"/>
              <a:chOff x="2661843" y="4667304"/>
              <a:chExt cx="7051515" cy="1370712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 flipH="1">
                <a:off x="2661843" y="4795427"/>
                <a:ext cx="1" cy="1115156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Прямоугольник 76"/>
              <p:cNvSpPr/>
              <p:nvPr/>
            </p:nvSpPr>
            <p:spPr>
              <a:xfrm>
                <a:off x="2858438" y="4667304"/>
                <a:ext cx="6854920" cy="4162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1600" b="1" dirty="0" smtClean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ДАННЫЕ ОПРОСОВ</a:t>
                </a:r>
                <a:endParaRPr lang="ru-RU" sz="1600" b="1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4099676" y="5105182"/>
                <a:ext cx="4517822" cy="6339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600"/>
                  </a:lnSpc>
                </a:pPr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ПРЕДПРИНИМАТЕЛЕЙ </a:t>
                </a:r>
              </a:p>
              <a:p>
                <a:pPr>
                  <a:lnSpc>
                    <a:spcPts val="1600"/>
                  </a:lnSpc>
                </a:pPr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ОТМЕТИЛИ </a:t>
                </a:r>
                <a:r>
                  <a:rPr lang="ru-RU" sz="1000" b="1" dirty="0" smtClean="0">
                    <a:solidFill>
                      <a:schemeClr val="bg2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НЕДОСТАТОЧНОЕ КОЛИЧЕСТВО ИНФОРМАЦИИ </a:t>
                </a:r>
              </a:p>
              <a:p>
                <a:pPr>
                  <a:lnSpc>
                    <a:spcPts val="1600"/>
                  </a:lnSpc>
                </a:pPr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О МЕРАХ ГОСУДАРСТВЕННОЙ ПОДДЕРЖКИ</a:t>
                </a:r>
                <a:endParaRPr lang="ru-RU" sz="1000" b="1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2844680" y="5113271"/>
                <a:ext cx="2550991" cy="9247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4000" b="1" dirty="0" smtClean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50%</a:t>
                </a:r>
                <a:endParaRPr lang="ru-RU" sz="4000" b="1" dirty="0">
                  <a:solidFill>
                    <a:srgbClr val="820000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56" name="Прямоугольник 55"/>
            <p:cNvSpPr/>
            <p:nvPr/>
          </p:nvSpPr>
          <p:spPr>
            <a:xfrm>
              <a:off x="2268402" y="5174555"/>
              <a:ext cx="1565203" cy="3839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1600" b="1" dirty="0" smtClean="0">
                  <a:solidFill>
                    <a:srgbClr val="820000"/>
                  </a:solidFill>
                  <a:latin typeface="Arial Black" panose="020B0A04020102020204" pitchFamily="34" charset="0"/>
                </a:rPr>
                <a:t>более</a:t>
              </a:r>
              <a:endParaRPr lang="ru-RU" sz="1600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833805" y="1158387"/>
            <a:ext cx="843176" cy="4190446"/>
            <a:chOff x="6874312" y="5884042"/>
            <a:chExt cx="802562" cy="384352"/>
          </a:xfrm>
        </p:grpSpPr>
        <p:sp>
          <p:nvSpPr>
            <p:cNvPr id="44" name="Шеврон 43"/>
            <p:cNvSpPr/>
            <p:nvPr/>
          </p:nvSpPr>
          <p:spPr>
            <a:xfrm>
              <a:off x="6874312" y="5884042"/>
              <a:ext cx="481118" cy="384352"/>
            </a:xfrm>
            <a:prstGeom prst="chevron">
              <a:avLst>
                <a:gd name="adj" fmla="val 8158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Шеврон 44"/>
            <p:cNvSpPr/>
            <p:nvPr/>
          </p:nvSpPr>
          <p:spPr>
            <a:xfrm>
              <a:off x="7036082" y="5884042"/>
              <a:ext cx="481118" cy="384352"/>
            </a:xfrm>
            <a:prstGeom prst="chevron">
              <a:avLst>
                <a:gd name="adj" fmla="val 8445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Шеврон 45"/>
            <p:cNvSpPr/>
            <p:nvPr/>
          </p:nvSpPr>
          <p:spPr>
            <a:xfrm>
              <a:off x="7195756" y="5884042"/>
              <a:ext cx="481118" cy="384352"/>
            </a:xfrm>
            <a:prstGeom prst="chevron">
              <a:avLst>
                <a:gd name="adj" fmla="val 8445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81699" y="314741"/>
            <a:ext cx="4103184" cy="1527805"/>
            <a:chOff x="6776875" y="936666"/>
            <a:chExt cx="4854344" cy="1687216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9909744" y="936666"/>
              <a:ext cx="1721475" cy="1687216"/>
              <a:chOff x="1503428" y="1383029"/>
              <a:chExt cx="562553" cy="561663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1503428" y="1383029"/>
                <a:ext cx="562553" cy="561663"/>
              </a:xfrm>
              <a:prstGeom prst="ellipse">
                <a:avLst/>
              </a:prstGeom>
              <a:noFill/>
              <a:ln w="238125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1638320" y="1511574"/>
                <a:ext cx="298099" cy="298175"/>
              </a:xfrm>
              <a:prstGeom prst="ellipse">
                <a:avLst/>
              </a:prstGeom>
              <a:noFill/>
              <a:ln w="238125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238125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9" name="Прямая соединительная линия 48"/>
            <p:cNvCxnSpPr>
              <a:stCxn id="52" idx="2"/>
            </p:cNvCxnSpPr>
            <p:nvPr/>
          </p:nvCxnSpPr>
          <p:spPr>
            <a:xfrm flipH="1">
              <a:off x="6776875" y="1770662"/>
              <a:ext cx="3927767" cy="919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Прямоугольник 59"/>
          <p:cNvSpPr/>
          <p:nvPr/>
        </p:nvSpPr>
        <p:spPr>
          <a:xfrm>
            <a:off x="7228896" y="2093037"/>
            <a:ext cx="2674931" cy="64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000"/>
              </a:lnSpc>
            </a:pPr>
            <a:r>
              <a:rPr lang="ru-RU" sz="24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401,0 </a:t>
            </a:r>
            <a:r>
              <a:rPr lang="ru-RU" sz="24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429,9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099501" y="1054540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2024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году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571354" y="647605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КПЭ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18954" y="4075973"/>
            <a:ext cx="223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Охват </a:t>
            </a: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количества СМСП получивших </a:t>
            </a:r>
            <a:r>
              <a:rPr lang="ru-RU" sz="14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поддержку инфраструктуры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18954" y="2044577"/>
            <a:ext cx="19816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Численность занятых </a:t>
            </a:r>
            <a:endParaRPr lang="ru-RU" sz="1400" cap="all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</a:pPr>
            <a:r>
              <a:rPr lang="ru-RU" sz="14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в </a:t>
            </a: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сфере </a:t>
            </a:r>
            <a:r>
              <a:rPr lang="ru-RU" sz="14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МСП, </a:t>
            </a:r>
            <a:r>
              <a:rPr lang="ru-RU" sz="1400" b="1" cap="all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тыс. человек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1400" cap="all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18954" y="3191970"/>
            <a:ext cx="22045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объем </a:t>
            </a: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инвестиций </a:t>
            </a:r>
            <a:endParaRPr lang="ru-RU" sz="1400" cap="all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</a:pPr>
            <a:r>
              <a:rPr lang="ru-RU" sz="14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в </a:t>
            </a: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секторе </a:t>
            </a:r>
            <a:r>
              <a:rPr lang="ru-RU" sz="14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МСП </a:t>
            </a:r>
            <a:r>
              <a:rPr lang="ru-RU" sz="10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(малые)</a:t>
            </a:r>
            <a:r>
              <a:rPr lang="ru-RU" sz="1000" b="1" cap="all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МЛРД </a:t>
            </a:r>
            <a:r>
              <a:rPr lang="ru-RU" sz="1000" b="1" cap="all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РУБ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1000" cap="all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41122" y="3208962"/>
            <a:ext cx="2290400" cy="64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12</a:t>
            </a:r>
            <a:r>
              <a:rPr lang="ru-RU" sz="24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24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8056782" y="4357567"/>
            <a:ext cx="2369818" cy="407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4</a:t>
            </a:r>
            <a:r>
              <a:rPr lang="ru-RU" sz="24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15%</a:t>
            </a:r>
            <a:endParaRPr lang="ru-RU" sz="1400" b="1" cap="all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698420" y="1193627"/>
            <a:ext cx="1981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2020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2024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Шеврон 79"/>
          <p:cNvSpPr/>
          <p:nvPr/>
        </p:nvSpPr>
        <p:spPr>
          <a:xfrm>
            <a:off x="8605479" y="2296536"/>
            <a:ext cx="167514" cy="173965"/>
          </a:xfrm>
          <a:prstGeom prst="chevron">
            <a:avLst>
              <a:gd name="adj" fmla="val 433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Шеврон 84"/>
          <p:cNvSpPr/>
          <p:nvPr/>
        </p:nvSpPr>
        <p:spPr>
          <a:xfrm>
            <a:off x="8618116" y="3448892"/>
            <a:ext cx="167514" cy="173965"/>
          </a:xfrm>
          <a:prstGeom prst="chevron">
            <a:avLst>
              <a:gd name="adj" fmla="val 433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Шеврон 85"/>
          <p:cNvSpPr/>
          <p:nvPr/>
        </p:nvSpPr>
        <p:spPr>
          <a:xfrm>
            <a:off x="8624390" y="1301516"/>
            <a:ext cx="167514" cy="173965"/>
          </a:xfrm>
          <a:prstGeom prst="chevron">
            <a:avLst>
              <a:gd name="adj" fmla="val 433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Шеврон 86"/>
          <p:cNvSpPr/>
          <p:nvPr/>
        </p:nvSpPr>
        <p:spPr>
          <a:xfrm>
            <a:off x="8605479" y="4494085"/>
            <a:ext cx="167514" cy="173965"/>
          </a:xfrm>
          <a:prstGeom prst="chevron">
            <a:avLst>
              <a:gd name="adj" fmla="val 433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6" y="269475"/>
            <a:ext cx="1391763" cy="10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Группа 247"/>
          <p:cNvGrpSpPr/>
          <p:nvPr/>
        </p:nvGrpSpPr>
        <p:grpSpPr>
          <a:xfrm>
            <a:off x="1731586" y="2297862"/>
            <a:ext cx="1546820" cy="3222254"/>
            <a:chOff x="9133093" y="3957194"/>
            <a:chExt cx="1023540" cy="2104230"/>
          </a:xfrm>
        </p:grpSpPr>
        <p:pic>
          <p:nvPicPr>
            <p:cNvPr id="58" name="Picture 2" descr="Охотпользователи Красноярского края - Служба по охране, контролю и  регулированию использования объектов животного мира и среды их обитания Красноярского  кра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3093" y="3957194"/>
              <a:ext cx="989731" cy="2104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9156367" y="4756743"/>
              <a:ext cx="1000266" cy="896277"/>
              <a:chOff x="2124060" y="3804823"/>
              <a:chExt cx="1857698" cy="1743324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2124060" y="3804823"/>
                <a:ext cx="1857698" cy="1743324"/>
                <a:chOff x="2539220" y="3905264"/>
                <a:chExt cx="1857698" cy="1743324"/>
              </a:xfrm>
            </p:grpSpPr>
            <p:sp>
              <p:nvSpPr>
                <p:cNvPr id="84" name="Овал 83"/>
                <p:cNvSpPr/>
                <p:nvPr/>
              </p:nvSpPr>
              <p:spPr>
                <a:xfrm>
                  <a:off x="2772014" y="4133692"/>
                  <a:ext cx="1380986" cy="1369373"/>
                </a:xfrm>
                <a:prstGeom prst="ellipse">
                  <a:avLst/>
                </a:prstGeom>
                <a:noFill/>
                <a:ln w="47625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Овал 88"/>
                <p:cNvSpPr/>
                <p:nvPr/>
              </p:nvSpPr>
              <p:spPr>
                <a:xfrm>
                  <a:off x="2539220" y="3905264"/>
                  <a:ext cx="1857698" cy="1743324"/>
                </a:xfrm>
                <a:prstGeom prst="ellipse">
                  <a:avLst/>
                </a:prstGeom>
                <a:noFill/>
                <a:ln w="88900">
                  <a:solidFill>
                    <a:schemeClr val="bg1">
                      <a:lumMod val="75000"/>
                      <a:alpha val="26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0" name="Овал 89"/>
              <p:cNvSpPr/>
              <p:nvPr/>
            </p:nvSpPr>
            <p:spPr>
              <a:xfrm>
                <a:off x="2383449" y="4016986"/>
                <a:ext cx="1354392" cy="1362529"/>
              </a:xfrm>
              <a:prstGeom prst="ellipse">
                <a:avLst/>
              </a:prstGeom>
              <a:noFill/>
              <a:ln w="88900">
                <a:solidFill>
                  <a:schemeClr val="bg1">
                    <a:alpha val="8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9330782" y="4310335"/>
              <a:ext cx="795924" cy="1417147"/>
              <a:chOff x="10478760" y="3227504"/>
              <a:chExt cx="1105306" cy="2364422"/>
            </a:xfrm>
          </p:grpSpPr>
          <p:pic>
            <p:nvPicPr>
              <p:cNvPr id="61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733397" y="3227504"/>
                <a:ext cx="412141" cy="72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478760" y="3850235"/>
                <a:ext cx="279027" cy="488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1250160" y="3795459"/>
                <a:ext cx="333906" cy="585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871547" y="5111821"/>
                <a:ext cx="273991" cy="480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882064" y="4156417"/>
                <a:ext cx="345494" cy="605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499428" y="4227927"/>
                <a:ext cx="333906" cy="585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1140524" y="4285525"/>
                <a:ext cx="249989" cy="438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49" name="Прямая со стрелкой 148"/>
          <p:cNvCxnSpPr/>
          <p:nvPr/>
        </p:nvCxnSpPr>
        <p:spPr>
          <a:xfrm flipV="1">
            <a:off x="4734508" y="3225800"/>
            <a:ext cx="5460417" cy="375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4740375" y="3235298"/>
            <a:ext cx="0" cy="67863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/>
          <p:nvPr/>
        </p:nvCxnSpPr>
        <p:spPr>
          <a:xfrm flipH="1">
            <a:off x="3336361" y="3951016"/>
            <a:ext cx="2171" cy="62812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>
            <a:off x="10182225" y="2432050"/>
            <a:ext cx="7815" cy="79524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740235" y="2076805"/>
            <a:ext cx="26777" cy="331508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5</a:t>
                    </a:r>
                    <a:endParaRPr lang="ru-RU" sz="4400" b="1" dirty="0">
                      <a:solidFill>
                        <a:schemeClr val="tx2">
                          <a:lumMod val="75000"/>
                        </a:schemeClr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Группа 14"/>
          <p:cNvGrpSpPr/>
          <p:nvPr/>
        </p:nvGrpSpPr>
        <p:grpSpPr>
          <a:xfrm>
            <a:off x="656962" y="3862682"/>
            <a:ext cx="3945927" cy="1171598"/>
            <a:chOff x="630419" y="3816573"/>
            <a:chExt cx="3945927" cy="1250042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721644" y="4589989"/>
              <a:ext cx="2575118" cy="1099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630419" y="4487262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12711" y="3816573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808829" y="4591483"/>
              <a:ext cx="881665" cy="4751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2019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402778" y="3825070"/>
              <a:ext cx="1173568" cy="560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2020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8775504" y="1270650"/>
            <a:ext cx="2385074" cy="562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400"/>
              </a:lnSpc>
            </a:pPr>
            <a:r>
              <a:rPr lang="ru-RU" sz="12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ТЕРРИТОРИИ РЕГИОНА</a:t>
            </a:r>
            <a:endParaRPr lang="ru-RU" sz="1200" b="1" dirty="0">
              <a:solidFill>
                <a:srgbClr val="82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0218699" y="2280488"/>
            <a:ext cx="1173568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2022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818779" y="1062841"/>
            <a:ext cx="3131289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32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100% ОХВАТ</a:t>
            </a:r>
            <a:endParaRPr lang="ru-RU" sz="3200" b="1" dirty="0">
              <a:solidFill>
                <a:srgbClr val="82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1099874" y="6243730"/>
            <a:ext cx="10800223" cy="532690"/>
            <a:chOff x="1115038" y="6179091"/>
            <a:chExt cx="10521906" cy="532690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99" name="Группа 98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109" name="Группа 108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114" name="Прямая соединительная линия 113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" name="Овал 114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solidFill>
                    <a:srgbClr val="8E0000">
                      <a:alpha val="75000"/>
                    </a:srgb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10" name="Овал 109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1" name="Овал 110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2" name="Овал 111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100" name="Прямоугольник 99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 smtClean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  <a:endPara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 smtClean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  <a:endPara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 smtClean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  <a:endPara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rgbClr val="8E0000"/>
                    </a:solidFill>
                  </a:rPr>
                  <a:t>РАЗВИТИЕ ИНФРАСТРУКТУРЫ ПОДДЕРЖКИ МСП</a:t>
                </a:r>
                <a:endParaRPr lang="ru-RU" sz="8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СТИМУЛИРОВАНИЕ СПРОСА НА ПРОДУКЦИЮ СУБЪЕКТОВ МСП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СНИЖЕНИЕ АДМИНИСТРАТИВНОГО ДАВЛЕНИЯ НА БИЗНЕС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ПОПУЛЯРИЗАЦИЯ ПРЕДПРИНИМАТЕЛЬСТВА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7" name="Прямоугольник 96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 smtClean="0">
                  <a:solidFill>
                    <a:srgbClr val="8E0000"/>
                  </a:solidFill>
                  <a:latin typeface="Arial Black" panose="020B0A04020102020204" pitchFamily="34" charset="0"/>
                </a:rPr>
                <a:t>1</a:t>
              </a:r>
              <a:endParaRPr lang="ru-RU" sz="3200" b="1" dirty="0">
                <a:solidFill>
                  <a:srgbClr val="8E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4814772" y="3132919"/>
            <a:ext cx="1173568" cy="560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2021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4631592" y="3133049"/>
            <a:ext cx="196516" cy="18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460754" y="3912987"/>
            <a:ext cx="1701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rgbClr val="C00000"/>
                </a:solidFill>
              </a:rPr>
              <a:t>Ачинск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Канск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Норильск</a:t>
            </a:r>
          </a:p>
          <a:p>
            <a:pPr>
              <a:lnSpc>
                <a:spcPts val="1200"/>
              </a:lnSpc>
            </a:pP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Лесосибирск</a:t>
            </a:r>
            <a:endParaRPr lang="ru-RU" sz="1200" b="1" cap="all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КУРАГИНСКИЙ </a:t>
            </a:r>
            <a:r>
              <a:rPr lang="ru-RU" sz="1200" b="1" cap="all" dirty="0" smtClean="0">
                <a:solidFill>
                  <a:schemeClr val="tx2">
                    <a:lumMod val="75000"/>
                  </a:schemeClr>
                </a:solidFill>
              </a:rPr>
              <a:t>РАЙОН</a:t>
            </a:r>
            <a:endParaRPr lang="ru-RU" sz="12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58247" y="1830945"/>
            <a:ext cx="1888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</a:rPr>
              <a:t>открытие центров </a:t>
            </a:r>
            <a:endParaRPr lang="ru-RU" sz="1400" cap="all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ru-RU" sz="1400" cap="all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61 МО </a:t>
            </a:r>
            <a:r>
              <a:rPr lang="ru-RU" sz="1400" cap="all" dirty="0" smtClean="0">
                <a:solidFill>
                  <a:schemeClr val="tx2">
                    <a:lumMod val="75000"/>
                  </a:schemeClr>
                </a:solidFill>
              </a:rPr>
              <a:t>края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27581" y="3915265"/>
            <a:ext cx="1875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 smtClean="0">
                <a:solidFill>
                  <a:schemeClr val="tx2">
                    <a:lumMod val="75000"/>
                  </a:schemeClr>
                </a:solidFill>
              </a:rPr>
              <a:t>Минусинск Железногорск</a:t>
            </a:r>
          </a:p>
          <a:p>
            <a:pPr>
              <a:lnSpc>
                <a:spcPts val="1200"/>
              </a:lnSpc>
            </a:pPr>
            <a:r>
              <a:rPr lang="ru-RU" sz="1200" b="1" cap="all" dirty="0" smtClean="0">
                <a:solidFill>
                  <a:schemeClr val="tx2">
                    <a:lumMod val="75000"/>
                  </a:schemeClr>
                </a:solidFill>
              </a:rPr>
              <a:t>Зеленогорск </a:t>
            </a:r>
            <a:endParaRPr lang="ru-RU" sz="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3461" y="1992421"/>
            <a:ext cx="2579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err="1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открытИЕ</a:t>
            </a:r>
            <a:r>
              <a:rPr lang="ru-RU" sz="1400" cap="all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cap="all" dirty="0" err="1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центрОВ</a:t>
            </a:r>
            <a:r>
              <a:rPr lang="ru-RU" sz="1400" cap="all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65095" y="3908969"/>
            <a:ext cx="1811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rgbClr val="C00000"/>
                </a:solidFill>
              </a:rPr>
              <a:t>НАЗАРОВО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rgbClr val="C00000"/>
                </a:solidFill>
              </a:rPr>
              <a:t>Шарыпово       </a:t>
            </a:r>
          </a:p>
          <a:p>
            <a:pPr>
              <a:lnSpc>
                <a:spcPts val="1200"/>
              </a:lnSpc>
            </a:pP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Манский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 РАЙОН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КАРАТУЗСКИЙ </a:t>
            </a:r>
            <a:r>
              <a:rPr lang="ru-RU" sz="1200" b="1" cap="all" dirty="0" smtClean="0">
                <a:solidFill>
                  <a:schemeClr val="tx2">
                    <a:lumMod val="75000"/>
                  </a:schemeClr>
                </a:solidFill>
              </a:rPr>
              <a:t>РАЙОН</a:t>
            </a:r>
          </a:p>
          <a:p>
            <a:pPr>
              <a:lnSpc>
                <a:spcPts val="1200"/>
              </a:lnSpc>
            </a:pP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Шушенский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 РАЙОН</a:t>
            </a:r>
          </a:p>
          <a:p>
            <a:pPr>
              <a:lnSpc>
                <a:spcPts val="1200"/>
              </a:lnSpc>
            </a:pP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Ермаковский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b="1" cap="all" dirty="0" smtClean="0">
                <a:solidFill>
                  <a:schemeClr val="tx2">
                    <a:lumMod val="75000"/>
                  </a:schemeClr>
                </a:solidFill>
              </a:rPr>
              <a:t>РАЙОН           </a:t>
            </a:r>
            <a:endParaRPr lang="ru-RU" sz="1200" b="1" cap="all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60" name="Группа 259"/>
          <p:cNvGrpSpPr/>
          <p:nvPr/>
        </p:nvGrpSpPr>
        <p:grpSpPr>
          <a:xfrm>
            <a:off x="4850003" y="3626391"/>
            <a:ext cx="5265467" cy="279373"/>
            <a:chOff x="5413824" y="2830085"/>
            <a:chExt cx="4805816" cy="279373"/>
          </a:xfrm>
        </p:grpSpPr>
        <p:sp>
          <p:nvSpPr>
            <p:cNvPr id="130" name="Шеврон 129"/>
            <p:cNvSpPr/>
            <p:nvPr/>
          </p:nvSpPr>
          <p:spPr>
            <a:xfrm>
              <a:off x="8611220" y="2852990"/>
              <a:ext cx="1589779" cy="256468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9" name="Шеврон 128"/>
            <p:cNvSpPr/>
            <p:nvPr/>
          </p:nvSpPr>
          <p:spPr>
            <a:xfrm>
              <a:off x="6860563" y="2835920"/>
              <a:ext cx="1716642" cy="25879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7" name="Шеврон 126"/>
            <p:cNvSpPr/>
            <p:nvPr/>
          </p:nvSpPr>
          <p:spPr>
            <a:xfrm>
              <a:off x="5413824" y="2830085"/>
              <a:ext cx="1364716" cy="243238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952628" y="2852414"/>
              <a:ext cx="17066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cap="all" dirty="0" err="1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июнЬ</a:t>
              </a:r>
              <a:r>
                <a:rPr lang="ru-RU" sz="1000" cap="all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-ИЮЛЬ-август</a:t>
              </a:r>
              <a:endParaRPr lang="ru-RU" sz="1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5670501" y="2835924"/>
              <a:ext cx="96372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cap="all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МАРТ-МАЙ</a:t>
              </a:r>
              <a:endParaRPr lang="ru-RU" sz="1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727130" y="2860852"/>
              <a:ext cx="14925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cap="all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До конца года</a:t>
              </a:r>
              <a:endParaRPr lang="ru-RU" sz="1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141" name="Прямая со стрелкой 140"/>
          <p:cNvCxnSpPr/>
          <p:nvPr/>
        </p:nvCxnSpPr>
        <p:spPr>
          <a:xfrm>
            <a:off x="3439482" y="3909178"/>
            <a:ext cx="1300893" cy="116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10177234" y="2382347"/>
            <a:ext cx="1891392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Овал 169"/>
          <p:cNvSpPr/>
          <p:nvPr/>
        </p:nvSpPr>
        <p:spPr>
          <a:xfrm>
            <a:off x="10083777" y="2280488"/>
            <a:ext cx="196516" cy="18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3425057" y="4252496"/>
            <a:ext cx="1875350" cy="40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 smtClean="0">
                <a:solidFill>
                  <a:schemeClr val="tx2">
                    <a:lumMod val="75000"/>
                  </a:schemeClr>
                </a:solidFill>
              </a:rPr>
              <a:t>Красноярск </a:t>
            </a:r>
          </a:p>
          <a:p>
            <a:pPr>
              <a:lnSpc>
                <a:spcPts val="1200"/>
              </a:lnSpc>
            </a:pPr>
            <a:r>
              <a:rPr lang="ru-RU" sz="1200" b="1" cap="all" dirty="0" smtClean="0">
                <a:solidFill>
                  <a:schemeClr val="tx2">
                    <a:lumMod val="75000"/>
                  </a:schemeClr>
                </a:solidFill>
              </a:rPr>
              <a:t>(УЛ. </a:t>
            </a:r>
            <a:r>
              <a:rPr lang="ru-RU" sz="1200" b="1" cap="all" dirty="0" err="1" smtClean="0">
                <a:solidFill>
                  <a:schemeClr val="tx2">
                    <a:lumMod val="75000"/>
                  </a:schemeClr>
                </a:solidFill>
              </a:rPr>
              <a:t>белинского</a:t>
            </a:r>
            <a:r>
              <a:rPr lang="ru-RU" sz="1200" b="1" cap="all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850284" y="4929581"/>
            <a:ext cx="2019525" cy="40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 smtClean="0">
                <a:solidFill>
                  <a:schemeClr val="tx2">
                    <a:lumMod val="75000"/>
                  </a:schemeClr>
                </a:solidFill>
              </a:rPr>
              <a:t>Красноярск</a:t>
            </a:r>
          </a:p>
          <a:p>
            <a:pPr>
              <a:lnSpc>
                <a:spcPts val="1200"/>
              </a:lnSpc>
            </a:pPr>
            <a:r>
              <a:rPr lang="ru-RU" sz="1200" b="1" cap="all" dirty="0" smtClean="0">
                <a:solidFill>
                  <a:schemeClr val="tx2">
                    <a:lumMod val="75000"/>
                  </a:schemeClr>
                </a:solidFill>
              </a:rPr>
              <a:t>(УЛ. </a:t>
            </a:r>
            <a:r>
              <a:rPr lang="ru-RU" sz="1200" b="1" cap="all" dirty="0" err="1" smtClean="0">
                <a:solidFill>
                  <a:schemeClr val="tx2">
                    <a:lumMod val="75000"/>
                  </a:schemeClr>
                </a:solidFill>
              </a:rPr>
              <a:t>матросова</a:t>
            </a:r>
            <a:r>
              <a:rPr lang="ru-RU" sz="1200" b="1" cap="all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321080" y="3394163"/>
            <a:ext cx="798617" cy="288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2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+ </a:t>
            </a:r>
            <a:r>
              <a:rPr lang="ru-RU" sz="24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 </a:t>
            </a:r>
            <a:endParaRPr lang="ru-RU" sz="2400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344443" y="3623847"/>
            <a:ext cx="1860736" cy="255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центр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850285" y="4298075"/>
            <a:ext cx="1860736" cy="255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центр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858455" y="4055077"/>
            <a:ext cx="798617" cy="288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2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+ </a:t>
            </a:r>
            <a:r>
              <a:rPr lang="ru-RU" sz="24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 </a:t>
            </a:r>
            <a:endParaRPr lang="ru-RU" sz="2400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4743006" y="3006610"/>
            <a:ext cx="4945472" cy="255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Центр / ФИЛИАЛ / ПРЕДСТАВИТЕЛЬСТВО 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4703278" y="2806879"/>
            <a:ext cx="1003801" cy="288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2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+ </a:t>
            </a:r>
            <a:r>
              <a:rPr lang="ru-RU" sz="24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14 </a:t>
            </a:r>
            <a:endParaRPr lang="ru-RU" sz="2400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59334" y="113230"/>
            <a:ext cx="11630288" cy="88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ИНФРАСТРУКТУРЫ ПОДДЕРЖКИ МСП</a:t>
            </a:r>
          </a:p>
        </p:txBody>
      </p:sp>
      <p:grpSp>
        <p:nvGrpSpPr>
          <p:cNvPr id="128" name="Группа 127"/>
          <p:cNvGrpSpPr/>
          <p:nvPr/>
        </p:nvGrpSpPr>
        <p:grpSpPr>
          <a:xfrm>
            <a:off x="656962" y="3862683"/>
            <a:ext cx="3945927" cy="2043749"/>
            <a:chOff x="630419" y="3816573"/>
            <a:chExt cx="3945927" cy="2180587"/>
          </a:xfrm>
        </p:grpSpPr>
        <p:cxnSp>
          <p:nvCxnSpPr>
            <p:cNvPr id="131" name="Прямая со стрелкой 130"/>
            <p:cNvCxnSpPr/>
            <p:nvPr/>
          </p:nvCxnSpPr>
          <p:spPr>
            <a:xfrm>
              <a:off x="721644" y="4589989"/>
              <a:ext cx="2575118" cy="1099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Овал 131"/>
            <p:cNvSpPr/>
            <p:nvPr/>
          </p:nvSpPr>
          <p:spPr>
            <a:xfrm>
              <a:off x="630419" y="4487262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3212711" y="3816573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756918" y="5479316"/>
              <a:ext cx="1994384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СОЗДАНИЕ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808829" y="4591483"/>
              <a:ext cx="881665" cy="4751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2019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3402778" y="3825070"/>
              <a:ext cx="1173568" cy="560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2020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37" name="Прямоугольник 136"/>
          <p:cNvSpPr/>
          <p:nvPr/>
        </p:nvSpPr>
        <p:spPr>
          <a:xfrm>
            <a:off x="4955299" y="5353147"/>
            <a:ext cx="3912291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МАСШТАБИРОВАНИЕ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8847344" y="5275527"/>
            <a:ext cx="3080251" cy="484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2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ФИЛИАЛЬНОЙ СЕТИ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9254" y="920847"/>
            <a:ext cx="406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A2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МНОГОКАНАЛЬНЫЙ ТЕЛЕФОН</a:t>
            </a:r>
          </a:p>
          <a:p>
            <a:r>
              <a:rPr lang="ru-RU" sz="1600" b="1" u="sng" dirty="0">
                <a:solidFill>
                  <a:srgbClr val="5A2916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8 800 234 0 </a:t>
            </a:r>
            <a:r>
              <a:rPr lang="ru-RU" sz="1600" b="1" u="sng" dirty="0" smtClean="0">
                <a:solidFill>
                  <a:srgbClr val="5A2916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124</a:t>
            </a:r>
            <a:endParaRPr lang="ru-RU" sz="1600" b="1" u="sng" dirty="0" smtClean="0">
              <a:solidFill>
                <a:srgbClr val="5A2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 smtClean="0">
                <a:solidFill>
                  <a:srgbClr val="5A2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ru-RU" sz="1600" b="1" u="sng" dirty="0" smtClean="0">
                <a:solidFill>
                  <a:srgbClr val="5A2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мойбизнес-24.рф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0228319" y="2717968"/>
            <a:ext cx="1917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50" b="1" dirty="0" smtClean="0">
                <a:solidFill>
                  <a:srgbClr val="C00000"/>
                </a:solidFill>
              </a:rPr>
              <a:t>БОГОТОЛ</a:t>
            </a:r>
          </a:p>
          <a:p>
            <a:pPr>
              <a:lnSpc>
                <a:spcPts val="1200"/>
              </a:lnSpc>
            </a:pPr>
            <a:r>
              <a:rPr lang="ru-RU" sz="1050" b="1" dirty="0" smtClean="0">
                <a:solidFill>
                  <a:srgbClr val="C00000"/>
                </a:solidFill>
              </a:rPr>
              <a:t>БОЛЬШЕУЛУЙСКИЙ РАЙОН</a:t>
            </a:r>
          </a:p>
          <a:p>
            <a:pPr>
              <a:lnSpc>
                <a:spcPts val="1200"/>
              </a:lnSpc>
            </a:pPr>
            <a:r>
              <a:rPr lang="ru-RU" sz="1050" b="1" dirty="0" smtClean="0">
                <a:solidFill>
                  <a:srgbClr val="C00000"/>
                </a:solidFill>
              </a:rPr>
              <a:t>КОЗУЛЬСКИЙ РАЙОН</a:t>
            </a:r>
          </a:p>
          <a:p>
            <a:pPr>
              <a:lnSpc>
                <a:spcPts val="1200"/>
              </a:lnSpc>
            </a:pPr>
            <a:r>
              <a:rPr lang="ru-RU" sz="1050" b="1" dirty="0" smtClean="0">
                <a:solidFill>
                  <a:srgbClr val="C00000"/>
                </a:solidFill>
              </a:rPr>
              <a:t>НОВОБИРИЛЮССКИЙ РАЙОН</a:t>
            </a:r>
          </a:p>
          <a:p>
            <a:pPr>
              <a:lnSpc>
                <a:spcPts val="1200"/>
              </a:lnSpc>
            </a:pPr>
            <a:r>
              <a:rPr lang="ru-RU" sz="1050" b="1" dirty="0" smtClean="0">
                <a:solidFill>
                  <a:srgbClr val="C00000"/>
                </a:solidFill>
              </a:rPr>
              <a:t>ТЮХТЕТСКИЙ МУН. ОКРУГ</a:t>
            </a:r>
          </a:p>
          <a:p>
            <a:pPr>
              <a:lnSpc>
                <a:spcPts val="1200"/>
              </a:lnSpc>
            </a:pPr>
            <a:r>
              <a:rPr lang="ru-RU" sz="1050" b="1" dirty="0" smtClean="0">
                <a:solidFill>
                  <a:srgbClr val="C00000"/>
                </a:solidFill>
              </a:rPr>
              <a:t>УЖУРСКИЙ РАЙОН</a:t>
            </a:r>
            <a:endParaRPr lang="ru-RU" sz="1050" b="1" dirty="0">
              <a:solidFill>
                <a:srgbClr val="C00000"/>
              </a:solidFill>
            </a:endParaRPr>
          </a:p>
        </p:txBody>
      </p:sp>
      <p:pic>
        <p:nvPicPr>
          <p:cNvPr id="140" name="Рисунок 1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53" y="848161"/>
            <a:ext cx="1721456" cy="96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90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  <a:endPara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6</a:t>
                    </a: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2861784" y="2674250"/>
            <a:ext cx="8270199" cy="540477"/>
            <a:chOff x="2785119" y="3560310"/>
            <a:chExt cx="8270199" cy="540477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785119" y="3675770"/>
              <a:ext cx="1956981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ОНЛАЙН-РЕЖИМ ПОЛУЧЕНИЯ МЕР ПОДДЕРЖКИ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242838" y="3582943"/>
              <a:ext cx="3567981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СОПРОВОЖДЕНИЕ / ПОДДЕРЖКА</a:t>
              </a:r>
            </a:p>
            <a:p>
              <a:pPr>
                <a:lnSpc>
                  <a:spcPts val="1800"/>
                </a:lnSpc>
              </a:pPr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И КОНСУЛЬТИРОВАНИЕ </a:t>
              </a:r>
            </a:p>
            <a:p>
              <a:pPr>
                <a:lnSpc>
                  <a:spcPts val="1800"/>
                </a:lnSpc>
              </a:pPr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ЧЕРЕЗ ЧАТ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9328910" y="3560310"/>
              <a:ext cx="1726408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ОПЕРАТИВНОЕ РЕШЕНИЕ ВОПРОСОВ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 flipH="1">
            <a:off x="3955742" y="3767905"/>
            <a:ext cx="74241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619090" y="2412762"/>
            <a:ext cx="110834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604413" y="993166"/>
            <a:ext cx="8671258" cy="1269570"/>
            <a:chOff x="-2351080" y="1006229"/>
            <a:chExt cx="8671258" cy="1269570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-2351080" y="1006229"/>
              <a:ext cx="3474353" cy="1269570"/>
              <a:chOff x="-4040626" y="1050706"/>
              <a:chExt cx="3474353" cy="1269570"/>
            </a:xfrm>
          </p:grpSpPr>
          <p:pic>
            <p:nvPicPr>
              <p:cNvPr id="3080" name="Picture 8" descr="Цифровая платформа обширного спектра приложений современного бизнеса -  Вести-Кузбасс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83652" y="1053766"/>
                <a:ext cx="1817379" cy="1266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Цифровая платформа обширного спектра приложений современного бизнеса -  Вести-Кузбасс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-4040626" y="1050706"/>
                <a:ext cx="1817379" cy="1266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Прямоугольник 24"/>
            <p:cNvSpPr/>
            <p:nvPr/>
          </p:nvSpPr>
          <p:spPr>
            <a:xfrm>
              <a:off x="-2226750" y="1356644"/>
              <a:ext cx="3372763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ФОРМИРОВАНИЕ  </a:t>
              </a:r>
            </a:p>
            <a:p>
              <a:pPr>
                <a:lnSpc>
                  <a:spcPts val="1600"/>
                </a:lnSpc>
              </a:pPr>
              <a:r>
                <a:rPr lang="ru-RU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ЦИФРОВОЙ ЭКОСИСТЕМЫ 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ПОДДЕРЖКИ ПРЕДПРИНИМАТЕЛЕЙ </a:t>
              </a:r>
              <a:endParaRPr lang="ru-RU" sz="1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214909" y="1383622"/>
              <a:ext cx="200506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ts val="1200"/>
                </a:lnSpc>
              </a:pPr>
              <a:r>
                <a:rPr lang="ru-RU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НАБОРЫ ОНЛАЙН-СЕРВИСОВ</a:t>
              </a:r>
              <a:endPara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416673" y="1377922"/>
              <a:ext cx="1903505" cy="475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200"/>
                </a:lnSpc>
              </a:pPr>
              <a:r>
                <a:rPr lang="ru-RU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ПРИВЯЗКА К КОНКРЕТНЫМ «ЖИЗНЕННЫМ» СИТУАЦИЯМ</a:t>
              </a:r>
              <a:endPara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7" name="Шеврон 66"/>
            <p:cNvSpPr/>
            <p:nvPr/>
          </p:nvSpPr>
          <p:spPr>
            <a:xfrm>
              <a:off x="635764" y="1146903"/>
              <a:ext cx="1112122" cy="1003253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SuiteCRM on G-Cloud 10 - SuiteC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6" y="4489536"/>
            <a:ext cx="1491080" cy="98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85047" y="2491980"/>
            <a:ext cx="2010384" cy="1257321"/>
            <a:chOff x="506827" y="3353464"/>
            <a:chExt cx="2010384" cy="1257844"/>
          </a:xfrm>
          <a:solidFill>
            <a:schemeClr val="bg1">
              <a:alpha val="36000"/>
            </a:schemeClr>
          </a:solidFill>
        </p:grpSpPr>
        <p:sp>
          <p:nvSpPr>
            <p:cNvPr id="27" name="Прямоугольник 26"/>
            <p:cNvSpPr/>
            <p:nvPr/>
          </p:nvSpPr>
          <p:spPr>
            <a:xfrm>
              <a:off x="506827" y="3906339"/>
              <a:ext cx="2010384" cy="70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ts val="1800"/>
                </a:lnSpc>
              </a:pPr>
              <a:r>
                <a:rPr lang="ru-RU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МОБИЛЬНОЕ ПРИЛОЖЕНИЕ</a:t>
              </a:r>
              <a:endPara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31" name="Picture 6" descr="В Коми введен федеральный фирменный стиль &quot;Мой бизнес&quot; | Комиинформ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0" t="15319" r="13421" b="18503"/>
            <a:stretch/>
          </p:blipFill>
          <p:spPr bwMode="auto">
            <a:xfrm>
              <a:off x="1383426" y="3353464"/>
              <a:ext cx="1127065" cy="573325"/>
            </a:xfrm>
            <a:prstGeom prst="rect">
              <a:avLst/>
            </a:prstGeom>
            <a:grpFill/>
            <a:extLst/>
          </p:spPr>
        </p:pic>
      </p:grpSp>
      <p:cxnSp>
        <p:nvCxnSpPr>
          <p:cNvPr id="114" name="Прямая соединительная линия 113"/>
          <p:cNvCxnSpPr/>
          <p:nvPr/>
        </p:nvCxnSpPr>
        <p:spPr>
          <a:xfrm flipH="1">
            <a:off x="4204011" y="984138"/>
            <a:ext cx="71758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71"/>
          <p:cNvGrpSpPr/>
          <p:nvPr/>
        </p:nvGrpSpPr>
        <p:grpSpPr>
          <a:xfrm>
            <a:off x="1125478" y="6243520"/>
            <a:ext cx="10800223" cy="532690"/>
            <a:chOff x="1115038" y="6179091"/>
            <a:chExt cx="10521906" cy="532690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75" name="Группа 74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85" name="Группа 84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0" name="Прямая соединительная линия 89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Овал 90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solidFill>
                    <a:srgbClr val="8E0000">
                      <a:alpha val="91000"/>
                    </a:srgb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/>
                  </a:p>
                </p:txBody>
              </p:sp>
            </p:grpSp>
            <p:sp>
              <p:nvSpPr>
                <p:cNvPr id="86" name="Овал 85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9" name="Овал 88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76" name="Прямоугольник 75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 smtClean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  <a:endPara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 smtClean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  <a:endPara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 smtClean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  <a:endPara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rgbClr val="8E0000"/>
                    </a:solidFill>
                  </a:rPr>
                  <a:t>РАЗВИТИЕ ИНФРАСТРУКТУРЫ ПОДДЕРЖКИ МСП</a:t>
                </a:r>
                <a:endParaRPr lang="ru-RU" sz="800" b="1" dirty="0">
                  <a:solidFill>
                    <a:srgbClr val="8E0000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5651672" y="6222247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СТИМУЛИРОВАНИЕ СПРОСА НА ПРОДУКЦИЮ СУБЪЕКТОВ МСП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СНИЖЕНИЕ АДМИНИСТРАТИВНОГО ДАВЛЕНИЯ НА БИЗНЕС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ПОПУЛЯРИЗАЦИЯ ПРЕДПРИНИМАТЕЛЬСТВА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4" name="Прямоугольник 73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 smtClean="0">
                  <a:solidFill>
                    <a:srgbClr val="8E0000"/>
                  </a:solidFill>
                  <a:latin typeface="Arial Black" panose="020B0A04020102020204" pitchFamily="34" charset="0"/>
                </a:rPr>
                <a:t>1</a:t>
              </a:r>
              <a:endParaRPr lang="ru-RU" sz="3200" b="1" dirty="0">
                <a:solidFill>
                  <a:srgbClr val="8E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Крест 1"/>
          <p:cNvSpPr/>
          <p:nvPr/>
        </p:nvSpPr>
        <p:spPr>
          <a:xfrm>
            <a:off x="6471449" y="1343581"/>
            <a:ext cx="559569" cy="562164"/>
          </a:xfrm>
          <a:prstGeom prst="plus">
            <a:avLst>
              <a:gd name="adj" fmla="val 3257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256208" y="65065"/>
            <a:ext cx="11630288" cy="88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ИНФРАСТРУКТУРЫ ПОДДЕРЖКИ МСП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318123" y="3905382"/>
            <a:ext cx="85605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20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Создание портала имущественной поддержки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2387553" y="4373994"/>
            <a:ext cx="2425485" cy="67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Количество имущества в перечнях </a:t>
            </a:r>
            <a:r>
              <a:rPr lang="ru-RU" sz="1600" b="1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мун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 имущества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387553" y="5308564"/>
            <a:ext cx="2666258" cy="67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Передано имущества субъектам МСП из перечней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4932332" y="4454974"/>
            <a:ext cx="697999" cy="54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rgbClr val="820000"/>
                </a:solidFill>
                <a:latin typeface="Arial Black" panose="020B0A04020102020204" pitchFamily="34" charset="0"/>
              </a:rPr>
              <a:t>270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5047154" y="5372506"/>
            <a:ext cx="697999" cy="54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rgbClr val="820000"/>
                </a:solidFill>
                <a:latin typeface="Arial Black" panose="020B0A04020102020204" pitchFamily="34" charset="0"/>
              </a:rPr>
              <a:t>49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529829" y="4074443"/>
            <a:ext cx="4348875" cy="531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400"/>
              </a:lnSpc>
            </a:pPr>
            <a:r>
              <a:rPr lang="ru-RU" sz="12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На базе портала </a:t>
            </a:r>
            <a:r>
              <a:rPr lang="en-US" sz="12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www.</a:t>
            </a:r>
            <a:r>
              <a:rPr lang="ru-RU" sz="12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мойбизнес-24.рф</a:t>
            </a:r>
          </a:p>
          <a:p>
            <a:pPr algn="r">
              <a:lnSpc>
                <a:spcPts val="1400"/>
              </a:lnSpc>
            </a:pPr>
            <a:endParaRPr lang="ru-RU" sz="1200" b="1" dirty="0">
              <a:solidFill>
                <a:srgbClr val="82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8496" y="4645938"/>
            <a:ext cx="24410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Упрощенный </a:t>
            </a:r>
            <a:r>
              <a:rPr lang="ru-RU" sz="16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поиск </a:t>
            </a:r>
            <a:r>
              <a:rPr lang="ru-RU" sz="16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объектов</a:t>
            </a:r>
            <a:r>
              <a:rPr lang="ru-RU" sz="16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6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 помощью интерактивных карт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38" y="4373994"/>
            <a:ext cx="3244380" cy="1824964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350682" y="4065668"/>
            <a:ext cx="3499981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200"/>
              </a:lnSpc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ЗАПАДНАЯ ГРУППА РАЙОНОВ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Arial Black" panose="020B0A04020102020204" pitchFamily="34" charset="0"/>
                        </a:rPr>
                        <a:t>СЕНТЯБРЬ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2021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546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rPr>
                      <a:t>7</a:t>
                    </a:r>
                    <a:endParaRPr kumimoji="0" lang="ru-RU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546A">
                          <a:lumMod val="75000"/>
                        </a:srgbClr>
                      </a:solidFill>
                      <a:effectLst/>
                      <a:uLnTx/>
                      <a:uFillTx/>
                      <a:latin typeface="Arial Black" panose="020B0A040201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Прямоугольник 40"/>
          <p:cNvSpPr/>
          <p:nvPr/>
        </p:nvSpPr>
        <p:spPr>
          <a:xfrm>
            <a:off x="1104576" y="360395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016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ИНСТРУМЕНТЫ ФИНАНСОВОЙ ПОДДЕРЖКИ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1008042" y="1214013"/>
            <a:ext cx="10511037" cy="204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457386" y="1249451"/>
            <a:ext cx="4878348" cy="924745"/>
            <a:chOff x="6122512" y="2404053"/>
            <a:chExt cx="4878348" cy="924745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6122512" y="2404053"/>
              <a:ext cx="827852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  <a:endPara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6859006" y="3039465"/>
              <a:ext cx="4141854" cy="5245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1172677" y="6231943"/>
            <a:ext cx="10800223" cy="532690"/>
            <a:chOff x="1115038" y="6179091"/>
            <a:chExt cx="10521906" cy="532690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70" name="Группа 6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88" name="Группа 87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Овал 93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5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9" name="Овал 88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5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Овал 89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Овал 90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Овал 91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4" name="Прямоугольник 73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  <a:endPara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E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3</a:t>
                </a:r>
                <a:endPara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4</a:t>
                </a:r>
                <a:endPara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РАЗВИТИЕ ИНФРАСТРУКТУРЫ ПОДДЕРЖКИ МСП</a:t>
                </a:r>
                <a:endPara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СОВЕРШЕНСТВОВАНИЕ СИСТЕМЫ ФИНАНСОВОЙ ПОДДЕРЖКИ</a:t>
                </a:r>
                <a:endPara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8E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СТИМУЛИРОВАНИЕ СПРОСА НА ПРОДУКЦИЮ СУБЪЕКТОВ МСП</a:t>
                </a:r>
                <a:endPara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СНИЖЕНИЕ АДМИНИСТРАТИВНОГО ДАВЛЕНИЯ НА БИЗНЕС</a:t>
                </a:r>
                <a:endPara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ПОПУЛЯРИЗАЦИЯ ПРЕДПРИНИМАТЕЛЬСТВА</a:t>
                </a:r>
                <a:endPara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Прямоугольник 51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51556" y="2133868"/>
            <a:ext cx="3674404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Заявлено: </a:t>
            </a: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49</a:t>
            </a: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1200" b="0" i="0" u="none" strike="noStrike" kern="1200" cap="all" spc="0" normalizeH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мо</a:t>
            </a: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(1 конкурс) 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на общую сумму </a:t>
            </a:r>
            <a:r>
              <a:rPr kumimoji="0" lang="ru-RU" sz="1200" b="1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390,83 </a:t>
            </a:r>
            <a:r>
              <a:rPr kumimoji="0" lang="ru-RU" sz="1200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млн рублей</a:t>
            </a:r>
            <a:endParaRPr kumimoji="0" lang="ru-RU" sz="1200" b="1" i="0" u="none" strike="noStrike" kern="1200" cap="all" spc="0" normalizeH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31102" y="2079502"/>
            <a:ext cx="2889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all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СУБСИДИИ ДО 500 ТЫС. РУБЛЕЙ НАЧИНАЮЩИМ ПРЕДПРИНИМАТЕЛЯМ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КОМПЕНСАЦИЯ ПРОЦЕНТНОЙ СТАВКИ по кредитам ПРИ  РАЗВИТИИ  ИНВЕСТИЦИОННЫХ ПРОЕКТОВ</a:t>
            </a:r>
            <a:endParaRPr kumimoji="0" lang="ru-RU" sz="900" b="0" i="0" u="none" strike="noStrike" kern="1200" cap="all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441815" y="4046625"/>
            <a:ext cx="5714895" cy="1332351"/>
            <a:chOff x="12951126" y="2918343"/>
            <a:chExt cx="5714895" cy="1332351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13541034" y="3051960"/>
              <a:ext cx="512498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ПОРУЧИТЕЛЬСТВА</a:t>
              </a:r>
            </a:p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12951126" y="2918343"/>
              <a:ext cx="5396245" cy="1332351"/>
              <a:chOff x="12929513" y="2663328"/>
              <a:chExt cx="5396245" cy="1332351"/>
            </a:xfrm>
          </p:grpSpPr>
          <p:sp>
            <p:nvSpPr>
              <p:cNvPr id="107" name="Прямоугольник 106"/>
              <p:cNvSpPr/>
              <p:nvPr/>
            </p:nvSpPr>
            <p:spPr>
              <a:xfrm>
                <a:off x="12929513" y="2663328"/>
                <a:ext cx="827852" cy="9247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5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  <a:endPara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15225270" y="3325788"/>
                <a:ext cx="1685517" cy="3616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ВЫДАЧИ ПОРУЧИТЕЛЬСТВ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16806668" y="3309847"/>
                <a:ext cx="1519090" cy="6858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до </a:t>
                </a:r>
                <a:r>
                  <a:rPr kumimoji="0" lang="ru-R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25</a:t>
                </a:r>
                <a:r>
                  <a:rPr kumimoji="0" lang="ru-RU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 млн рублей,</a:t>
                </a:r>
                <a:br>
                  <a:rPr kumimoji="0" lang="ru-RU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</a:br>
                <a:r>
                  <a:rPr kumimoji="0" lang="ru-RU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но не более 50</a:t>
                </a:r>
                <a:r>
                  <a:rPr kumimoji="0" lang="ru-RU" sz="10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%</a:t>
                </a:r>
                <a:r>
                  <a:rPr kumimoji="0" lang="ru-RU" sz="10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 </a:t>
                </a:r>
                <a:br>
                  <a:rPr kumimoji="0" lang="ru-RU" sz="10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</a:br>
                <a:r>
                  <a:rPr kumimoji="0" lang="ru-RU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от суммы кредита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16998509" y="3038274"/>
                <a:ext cx="1018396" cy="3616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НА СУММУ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457386" y="2157185"/>
            <a:ext cx="2240972" cy="691391"/>
            <a:chOff x="4807" y="2690025"/>
            <a:chExt cx="1337281" cy="691391"/>
          </a:xfrm>
        </p:grpSpPr>
        <p:sp>
          <p:nvSpPr>
            <p:cNvPr id="77" name="Шеврон 76"/>
            <p:cNvSpPr/>
            <p:nvPr/>
          </p:nvSpPr>
          <p:spPr>
            <a:xfrm>
              <a:off x="4807" y="2690025"/>
              <a:ext cx="1337281" cy="428279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240237" y="2735085"/>
              <a:ext cx="8458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2021 год</a:t>
              </a:r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648288" y="2156995"/>
            <a:ext cx="2215646" cy="428279"/>
            <a:chOff x="4807" y="2690025"/>
            <a:chExt cx="2017620" cy="428279"/>
          </a:xfrm>
        </p:grpSpPr>
        <p:sp>
          <p:nvSpPr>
            <p:cNvPr id="84" name="Шеврон 83"/>
            <p:cNvSpPr/>
            <p:nvPr/>
          </p:nvSpPr>
          <p:spPr>
            <a:xfrm>
              <a:off x="4807" y="2690025"/>
              <a:ext cx="2017620" cy="428279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362096" y="2713503"/>
              <a:ext cx="14173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2022 </a:t>
              </a:r>
              <a:r>
                <a:rPr lang="ru-RU" b="1" cap="all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год</a:t>
              </a:r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21" name="Прямоугольник 120"/>
          <p:cNvSpPr/>
          <p:nvPr/>
        </p:nvSpPr>
        <p:spPr>
          <a:xfrm>
            <a:off x="2751556" y="2575258"/>
            <a:ext cx="375079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ru-RU" sz="1200" b="1" cap="al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ПОДДЕРЖАНО </a:t>
            </a:r>
            <a:r>
              <a:rPr lang="ru-RU" sz="1200" b="1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19 </a:t>
            </a:r>
            <a:r>
              <a:rPr lang="ru-RU" sz="1200" b="1" cap="all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мо</a:t>
            </a:r>
            <a:r>
              <a:rPr lang="ru-RU" sz="120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ts val="1400"/>
              </a:lnSpc>
              <a:defRPr/>
            </a:pPr>
            <a:r>
              <a:rPr lang="ru-RU" sz="1200" b="1" cap="al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ПРЕДУСМОТРЕНО</a:t>
            </a:r>
            <a:r>
              <a:rPr lang="ru-RU" sz="1200" b="1" cap="all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200" b="1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180,0 </a:t>
            </a:r>
            <a:r>
              <a:rPr lang="ru-RU" sz="120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млн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96566"/>
              </p:ext>
            </p:extLst>
          </p:nvPr>
        </p:nvGraphicFramePr>
        <p:xfrm>
          <a:off x="457385" y="3208742"/>
          <a:ext cx="8238939" cy="8397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38939">
                  <a:extLst>
                    <a:ext uri="{9D8B030D-6E8A-4147-A177-3AD203B41FA5}">
                      <a16:colId xmlns:a16="http://schemas.microsoft.com/office/drawing/2014/main" val="1408770195"/>
                    </a:ext>
                  </a:extLst>
                </a:gridCol>
              </a:tblGrid>
              <a:tr h="148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Бирилюсский</a:t>
                      </a:r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район                             </a:t>
                      </a:r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2,28 млн рублей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27649"/>
                  </a:ext>
                </a:extLst>
              </a:tr>
              <a:tr h="237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Боготольский</a:t>
                      </a:r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район                             </a:t>
                      </a:r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10,53 млн рублей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377419"/>
                  </a:ext>
                </a:extLst>
              </a:tr>
              <a:tr h="148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Тюхтетский</a:t>
                      </a:r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муниципальный округ     </a:t>
                      </a:r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3,85 млн рублей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657299"/>
                  </a:ext>
                </a:extLst>
              </a:tr>
              <a:tr h="297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Шарыповский</a:t>
                      </a:r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район                             </a:t>
                      </a:r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0,38 млн рублей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60756"/>
                  </a:ext>
                </a:extLst>
              </a:tr>
            </a:tbl>
          </a:graphicData>
        </a:graphic>
      </p:graphicFrame>
      <p:sp>
        <p:nvSpPr>
          <p:cNvPr id="96" name="Стрелка вправо 95"/>
          <p:cNvSpPr/>
          <p:nvPr/>
        </p:nvSpPr>
        <p:spPr>
          <a:xfrm rot="5400000">
            <a:off x="4683398" y="2741162"/>
            <a:ext cx="191206" cy="63081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5" name="Picture 6" descr="В Коми введен федеральный фирменный стиль &quot;Мой бизнес&quot; | Комиинфор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5319" r="13421" b="18503"/>
          <a:stretch/>
        </p:blipFill>
        <p:spPr bwMode="auto">
          <a:xfrm>
            <a:off x="1183393" y="4395960"/>
            <a:ext cx="1187861" cy="60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9815" y="5046301"/>
            <a:ext cx="17652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u="sng" dirty="0">
                <a:solidFill>
                  <a:srgbClr val="5A2916"/>
                </a:solidFill>
                <a:latin typeface="Circle"/>
              </a:rPr>
              <a:t>www.</a:t>
            </a:r>
            <a:r>
              <a:rPr lang="ru-RU" sz="1050" b="1" u="sng" dirty="0">
                <a:solidFill>
                  <a:srgbClr val="5A2916"/>
                </a:solidFill>
                <a:latin typeface="Circle"/>
              </a:rPr>
              <a:t>мойбизнес-24.рф</a:t>
            </a:r>
            <a:endParaRPr lang="ru-RU" sz="105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8229562" y="4236781"/>
            <a:ext cx="3962438" cy="1181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Национальная гарантийная система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368601" y="5085836"/>
            <a:ext cx="4027337" cy="388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Гарантии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по кредитам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свыше 25 млн рублей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620" y="4245368"/>
            <a:ext cx="1914001" cy="713202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1147612" y="5588592"/>
            <a:ext cx="7115532" cy="466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</a:rPr>
              <a:t>В 2020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</a:rPr>
              <a:t> году объем финансовой поддержки составил 750 млн руб.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1031723" y="5491034"/>
            <a:ext cx="4141854" cy="5245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004781" y="1364055"/>
            <a:ext cx="10815744" cy="474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МУНИЦИПАЛЬНЫЕ ПРОГРАММЫ ПОДДЕРЖКИ ПРЕДПРИНИМАТЕЛЬСТВА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4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noProof="0" dirty="0" smtClean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Arial Black" panose="020B0A04020102020204" pitchFamily="34" charset="0"/>
                        </a:rPr>
                        <a:t>СЕНТЯБРЬ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2021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4400" b="1" dirty="0">
                        <a:solidFill>
                          <a:srgbClr val="44546A">
                            <a:lumMod val="75000"/>
                          </a:srgbClr>
                        </a:solidFill>
                        <a:latin typeface="Arial Black" panose="020B0A04020102020204" pitchFamily="34" charset="0"/>
                      </a:rPr>
                      <a:t>8</a:t>
                    </a:r>
                    <a:endParaRPr kumimoji="0" lang="ru-RU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546A">
                          <a:lumMod val="75000"/>
                        </a:srgbClr>
                      </a:solidFill>
                      <a:effectLst/>
                      <a:uLnTx/>
                      <a:uFillTx/>
                      <a:latin typeface="Arial Black" panose="020B0A040201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Прямоугольник 40"/>
          <p:cNvSpPr/>
          <p:nvPr/>
        </p:nvSpPr>
        <p:spPr>
          <a:xfrm>
            <a:off x="1104576" y="360395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016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ИНСТРУМЕНТЫ ФИНАНСОВОЙ ПОДДЕРЖКИ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1008042" y="1214013"/>
            <a:ext cx="10511037" cy="204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>
            <a:off x="1172677" y="6231943"/>
            <a:ext cx="10800223" cy="532690"/>
            <a:chOff x="1115038" y="6179091"/>
            <a:chExt cx="10521906" cy="532690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70" name="Группа 6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88" name="Группа 87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Овал 93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5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9" name="Овал 88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5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Овал 89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Овал 90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Овал 91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4" name="Прямоугольник 73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  <a:endPara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E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3</a:t>
                </a:r>
                <a:endPara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4</a:t>
                </a:r>
                <a:endPara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РАЗВИТИЕ ИНФРАСТРУКТУРЫ ПОДДЕРЖКИ МСП</a:t>
                </a:r>
                <a:endPara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СОВЕРШЕНСТВОВАНИЕ СИСТЕМЫ ФИНАНСОВОЙ ПОДДЕРЖКИ</a:t>
                </a:r>
                <a:endPara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8E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СТИМУЛИРОВАНИЕ СПРОСА НА ПРОДУКЦИЮ СУБЪЕКТОВ МСП</a:t>
                </a:r>
                <a:endPara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СНИЖЕНИЕ АДМИНИСТРАТИВНОГО ДАВЛЕНИЯ НА БИЗНЕС</a:t>
                </a:r>
                <a:endPara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ПОПУЛЯРИЗАЦИЯ ПРЕДПРИНИМАТЕЛЬСТВА</a:t>
                </a:r>
                <a:endPara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Прямоугольник 51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1296693" y="1583013"/>
            <a:ext cx="4607472" cy="1431044"/>
            <a:chOff x="1080674" y="2246606"/>
            <a:chExt cx="4607472" cy="1191223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3347270" y="2820918"/>
              <a:ext cx="2340876" cy="616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ПОКРЫТИЕ КАССОВЫХ РАЗРЫВОВ 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С НЕЗНАЧИТЕЛЬНЫМИ ПОТЕРЯМИ</a:t>
              </a:r>
            </a:p>
          </p:txBody>
        </p: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1080674" y="2626196"/>
              <a:ext cx="4141854" cy="5245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Прямоугольник 101"/>
            <p:cNvSpPr/>
            <p:nvPr/>
          </p:nvSpPr>
          <p:spPr>
            <a:xfrm>
              <a:off x="1234305" y="2246606"/>
              <a:ext cx="4429848" cy="310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МИКРОЗАЙМЫ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1093458" y="3071072"/>
              <a:ext cx="3184564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Размер процентной ставки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от 3,25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до 6,5%</a:t>
              </a: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1106612" y="2684253"/>
              <a:ext cx="3184564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до 5 МЛН РУБ.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НА СРОК до 3 ЛЕТ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594116" y="1355715"/>
            <a:ext cx="827852" cy="960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008042" y="3026915"/>
            <a:ext cx="4430505" cy="466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</a:rPr>
              <a:t>В 2020 ВЫДАНО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</a:rPr>
              <a:t> КРЕДИТОВ ПО ЛЬГОТНОЙ СТАВКЕ  </a:t>
            </a:r>
          </a:p>
          <a:p>
            <a:pPr lvl="0">
              <a:lnSpc>
                <a:spcPts val="1400"/>
              </a:lnSpc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</a:rPr>
              <a:t>НА </a:t>
            </a:r>
            <a:r>
              <a:rPr lang="ru-RU" sz="11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483 МЛН РУБ.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1296693" y="3061626"/>
            <a:ext cx="4141854" cy="5245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6488641" y="1270885"/>
            <a:ext cx="714552" cy="97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tx2"/>
                </a:solidFill>
                <a:latin typeface="Arial Black" panose="020B0A04020102020204" pitchFamily="34" charset="0"/>
              </a:rPr>
              <a:t>4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7175128" y="1318660"/>
            <a:ext cx="4676069" cy="758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ГРАНТЫ СОЦИАЛЬНЫМ ПРЕДПРИНИМАТЕЛЯМ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845917" y="2408334"/>
            <a:ext cx="3654526" cy="43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От 100 до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500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тыс.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руб.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851549" y="2784222"/>
            <a:ext cx="4511776" cy="43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Софинансирование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со стороны социального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предприятия не менее 50 %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851549" y="2050108"/>
            <a:ext cx="4187926" cy="43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Проекты в сфере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социального предпринимательства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6488641" y="3280920"/>
            <a:ext cx="4141854" cy="5245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6552159" y="2040314"/>
            <a:ext cx="4141854" cy="5245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Прямоугольник 131"/>
          <p:cNvSpPr/>
          <p:nvPr/>
        </p:nvSpPr>
        <p:spPr>
          <a:xfrm>
            <a:off x="3367620" y="3630093"/>
            <a:ext cx="714552" cy="97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5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146191" y="3703157"/>
            <a:ext cx="5433374" cy="758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СОЦИАЛЬНЫЙ КОНТРАКТ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563288" y="4868966"/>
            <a:ext cx="8628711" cy="87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lang="ru-RU" sz="14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До 250 тыс. </a:t>
            </a: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рублей на осуществление предпринимательской деятельности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563289" y="4332912"/>
            <a:ext cx="7476186" cy="87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М</a:t>
            </a:r>
            <a:r>
              <a:rPr lang="ru-RU" sz="14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алоимущие </a:t>
            </a: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одиноко проживающие граждане, малоимущие семьи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87479" y="4519841"/>
            <a:ext cx="2181851" cy="585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lang="ru-RU" sz="1400" b="1" noProof="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Могут претендовать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87478" y="5027704"/>
            <a:ext cx="2181851" cy="585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lang="ru-RU" sz="1400" b="1" noProof="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Объем поддержки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8" name="Шеврон 137"/>
          <p:cNvSpPr/>
          <p:nvPr/>
        </p:nvSpPr>
        <p:spPr>
          <a:xfrm>
            <a:off x="2662323" y="4634786"/>
            <a:ext cx="884315" cy="303421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0" name="Шеврон 139"/>
          <p:cNvSpPr/>
          <p:nvPr/>
        </p:nvSpPr>
        <p:spPr>
          <a:xfrm>
            <a:off x="2670648" y="5121253"/>
            <a:ext cx="884315" cy="303421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162656" y="2057005"/>
            <a:ext cx="17652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u="sng" dirty="0">
                <a:solidFill>
                  <a:srgbClr val="5A2916"/>
                </a:solidFill>
                <a:latin typeface="Circle"/>
              </a:rPr>
              <a:t>www.</a:t>
            </a:r>
            <a:r>
              <a:rPr lang="ru-RU" sz="1050" b="1" u="sng" dirty="0">
                <a:solidFill>
                  <a:srgbClr val="5A2916"/>
                </a:solidFill>
                <a:latin typeface="Circle"/>
              </a:rPr>
              <a:t>мойбизнес-24.рф</a:t>
            </a:r>
            <a:endParaRPr lang="ru-RU" sz="1050" dirty="0"/>
          </a:p>
        </p:txBody>
      </p:sp>
      <p:pic>
        <p:nvPicPr>
          <p:cNvPr id="142" name="Picture 6" descr="В Коми введен федеральный фирменный стиль &quot;Мой бизнес&quot; | Комиинфор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5319" r="13421" b="18503"/>
          <a:stretch/>
        </p:blipFill>
        <p:spPr bwMode="auto">
          <a:xfrm>
            <a:off x="4246440" y="1188272"/>
            <a:ext cx="1614663" cy="8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8162</TotalTime>
  <Words>1393</Words>
  <Application>Microsoft Office PowerPoint</Application>
  <PresentationFormat>Широкоэкранный</PresentationFormat>
  <Paragraphs>472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Calibri Light</vt:lpstr>
      <vt:lpstr>Circle</vt:lpstr>
      <vt:lpstr>Raleway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867</cp:revision>
  <cp:lastPrinted>2021-09-01T11:02:28Z</cp:lastPrinted>
  <dcterms:created xsi:type="dcterms:W3CDTF">2021-03-09T04:03:57Z</dcterms:created>
  <dcterms:modified xsi:type="dcterms:W3CDTF">2021-09-01T14:57:22Z</dcterms:modified>
</cp:coreProperties>
</file>