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9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8C44E1-8AF7-4BD5-95F1-3456E8D3380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7ADE4F-3190-4CA6-982B-B6BE01E5FFBC}">
      <dgm:prSet phldrT="[Текст]"/>
      <dgm:spPr>
        <a:ln w="76200">
          <a:solidFill>
            <a:schemeClr val="tx2">
              <a:lumMod val="75000"/>
              <a:lumOff val="25000"/>
            </a:schemeClr>
          </a:solidFill>
        </a:ln>
      </dgm:spPr>
      <dgm:t>
        <a:bodyPr/>
        <a:lstStyle/>
        <a:p>
          <a:r>
            <a:rPr lang="ru-RU" dirty="0" smtClean="0"/>
            <a:t>Формирование современной городской среды</a:t>
          </a:r>
          <a:endParaRPr lang="ru-RU" dirty="0"/>
        </a:p>
      </dgm:t>
    </dgm:pt>
    <dgm:pt modelId="{5526AD1A-EF7E-490B-A59B-C3F2914AC981}" type="parTrans" cxnId="{14977D68-D01F-442F-B4F5-19FC4304ED7A}">
      <dgm:prSet/>
      <dgm:spPr/>
      <dgm:t>
        <a:bodyPr/>
        <a:lstStyle/>
        <a:p>
          <a:endParaRPr lang="ru-RU"/>
        </a:p>
      </dgm:t>
    </dgm:pt>
    <dgm:pt modelId="{7AF7D872-4EA0-4EAE-B3CF-6BC8371F373E}" type="sibTrans" cxnId="{14977D68-D01F-442F-B4F5-19FC4304ED7A}">
      <dgm:prSet/>
      <dgm:spPr/>
      <dgm:t>
        <a:bodyPr/>
        <a:lstStyle/>
        <a:p>
          <a:endParaRPr lang="ru-RU"/>
        </a:p>
      </dgm:t>
    </dgm:pt>
    <dgm:pt modelId="{B0D48D36-B82A-4DBB-AB09-D6B6AD7B0A30}">
      <dgm:prSet phldrT="[Текст]"/>
      <dgm:spPr>
        <a:ln w="762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Благоустройство дворовых территорий</a:t>
          </a:r>
          <a:endParaRPr lang="ru-RU" dirty="0"/>
        </a:p>
      </dgm:t>
    </dgm:pt>
    <dgm:pt modelId="{C5884D5F-3CF2-4032-9C7B-CF7E8F2BF167}" type="parTrans" cxnId="{77EA7F8F-1023-4771-9084-8FC9360026F6}">
      <dgm:prSet/>
      <dgm:spPr/>
      <dgm:t>
        <a:bodyPr/>
        <a:lstStyle/>
        <a:p>
          <a:endParaRPr lang="ru-RU"/>
        </a:p>
      </dgm:t>
    </dgm:pt>
    <dgm:pt modelId="{134519DF-6C67-482C-92D3-9ABF625DA5E0}" type="sibTrans" cxnId="{77EA7F8F-1023-4771-9084-8FC9360026F6}">
      <dgm:prSet/>
      <dgm:spPr/>
      <dgm:t>
        <a:bodyPr/>
        <a:lstStyle/>
        <a:p>
          <a:endParaRPr lang="ru-RU"/>
        </a:p>
      </dgm:t>
    </dgm:pt>
    <dgm:pt modelId="{2F3F7E2C-07C3-4C77-82D1-6DDEACDA52DF}">
      <dgm:prSet phldrT="[Текст]"/>
      <dgm:spPr>
        <a:ln w="762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dirty="0" smtClean="0"/>
            <a:t>Благоустройство общественных территорий</a:t>
          </a:r>
          <a:endParaRPr lang="ru-RU" dirty="0"/>
        </a:p>
      </dgm:t>
    </dgm:pt>
    <dgm:pt modelId="{B00D38C4-DA11-4A9B-973F-65E60B3774E0}" type="parTrans" cxnId="{B641A2D7-D586-43FA-8026-85A67B58683E}">
      <dgm:prSet/>
      <dgm:spPr/>
      <dgm:t>
        <a:bodyPr/>
        <a:lstStyle/>
        <a:p>
          <a:endParaRPr lang="ru-RU"/>
        </a:p>
      </dgm:t>
    </dgm:pt>
    <dgm:pt modelId="{905BB75E-02EF-4625-8625-CF2CDB3788BD}" type="sibTrans" cxnId="{B641A2D7-D586-43FA-8026-85A67B58683E}">
      <dgm:prSet/>
      <dgm:spPr/>
      <dgm:t>
        <a:bodyPr/>
        <a:lstStyle/>
        <a:p>
          <a:endParaRPr lang="ru-RU"/>
        </a:p>
      </dgm:t>
    </dgm:pt>
    <dgm:pt modelId="{40FF2FF3-7A10-488F-85BB-A91D789B2890}" type="pres">
      <dgm:prSet presAssocID="{D48C44E1-8AF7-4BD5-95F1-3456E8D3380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0E9B6B7-3C68-4D90-97FB-9922E81F5F7A}" type="pres">
      <dgm:prSet presAssocID="{0D7ADE4F-3190-4CA6-982B-B6BE01E5FFBC}" presName="hierRoot1" presStyleCnt="0">
        <dgm:presLayoutVars>
          <dgm:hierBranch val="init"/>
        </dgm:presLayoutVars>
      </dgm:prSet>
      <dgm:spPr/>
    </dgm:pt>
    <dgm:pt modelId="{9B1457DE-5B43-4D43-B417-03126EB443B3}" type="pres">
      <dgm:prSet presAssocID="{0D7ADE4F-3190-4CA6-982B-B6BE01E5FFBC}" presName="rootComposite1" presStyleCnt="0"/>
      <dgm:spPr/>
    </dgm:pt>
    <dgm:pt modelId="{AA9E0607-6811-41DE-816A-5EA947C70C32}" type="pres">
      <dgm:prSet presAssocID="{0D7ADE4F-3190-4CA6-982B-B6BE01E5FFBC}" presName="rootText1" presStyleLbl="node0" presStyleIdx="0" presStyleCnt="1" custScaleX="195244" custLinFactNeighborX="3534" custLinFactNeighborY="-863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6F6840-D02A-4971-9F1A-5F3A7A4CE2FF}" type="pres">
      <dgm:prSet presAssocID="{0D7ADE4F-3190-4CA6-982B-B6BE01E5FFB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1CBEBB1-1F98-44B6-89A3-5192EFC9A237}" type="pres">
      <dgm:prSet presAssocID="{0D7ADE4F-3190-4CA6-982B-B6BE01E5FFBC}" presName="hierChild2" presStyleCnt="0"/>
      <dgm:spPr/>
    </dgm:pt>
    <dgm:pt modelId="{EF708757-26E1-477C-8D33-B76EA3BD5F47}" type="pres">
      <dgm:prSet presAssocID="{C5884D5F-3CF2-4032-9C7B-CF7E8F2BF167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58674C6-3C49-4CC8-8CBF-7B8283BD078E}" type="pres">
      <dgm:prSet presAssocID="{B0D48D36-B82A-4DBB-AB09-D6B6AD7B0A30}" presName="hierRoot2" presStyleCnt="0">
        <dgm:presLayoutVars>
          <dgm:hierBranch val="init"/>
        </dgm:presLayoutVars>
      </dgm:prSet>
      <dgm:spPr/>
    </dgm:pt>
    <dgm:pt modelId="{E9045C46-908B-4188-875D-4D0544A106C5}" type="pres">
      <dgm:prSet presAssocID="{B0D48D36-B82A-4DBB-AB09-D6B6AD7B0A30}" presName="rootComposite" presStyleCnt="0"/>
      <dgm:spPr/>
    </dgm:pt>
    <dgm:pt modelId="{9004564E-F75C-4070-AA5A-66B04C5BF27C}" type="pres">
      <dgm:prSet presAssocID="{B0D48D36-B82A-4DBB-AB09-D6B6AD7B0A3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AA5096-36B5-4CF8-BE92-D996306A69C6}" type="pres">
      <dgm:prSet presAssocID="{B0D48D36-B82A-4DBB-AB09-D6B6AD7B0A30}" presName="rootConnector" presStyleLbl="node2" presStyleIdx="0" presStyleCnt="2"/>
      <dgm:spPr/>
      <dgm:t>
        <a:bodyPr/>
        <a:lstStyle/>
        <a:p>
          <a:endParaRPr lang="ru-RU"/>
        </a:p>
      </dgm:t>
    </dgm:pt>
    <dgm:pt modelId="{49D60078-82AE-4932-99CC-13CCDE9D9AF8}" type="pres">
      <dgm:prSet presAssocID="{B0D48D36-B82A-4DBB-AB09-D6B6AD7B0A30}" presName="hierChild4" presStyleCnt="0"/>
      <dgm:spPr/>
    </dgm:pt>
    <dgm:pt modelId="{D1995A8B-4E85-46E5-BB4E-271E9C8D6F00}" type="pres">
      <dgm:prSet presAssocID="{B0D48D36-B82A-4DBB-AB09-D6B6AD7B0A30}" presName="hierChild5" presStyleCnt="0"/>
      <dgm:spPr/>
    </dgm:pt>
    <dgm:pt modelId="{082FA9BF-4ED6-4880-B3BC-4A212468A734}" type="pres">
      <dgm:prSet presAssocID="{B00D38C4-DA11-4A9B-973F-65E60B3774E0}" presName="Name37" presStyleLbl="parChTrans1D2" presStyleIdx="1" presStyleCnt="2"/>
      <dgm:spPr/>
      <dgm:t>
        <a:bodyPr/>
        <a:lstStyle/>
        <a:p>
          <a:endParaRPr lang="ru-RU"/>
        </a:p>
      </dgm:t>
    </dgm:pt>
    <dgm:pt modelId="{FD34FF2D-A0C1-4B4F-864F-D345F32E8177}" type="pres">
      <dgm:prSet presAssocID="{2F3F7E2C-07C3-4C77-82D1-6DDEACDA52DF}" presName="hierRoot2" presStyleCnt="0">
        <dgm:presLayoutVars>
          <dgm:hierBranch val="init"/>
        </dgm:presLayoutVars>
      </dgm:prSet>
      <dgm:spPr/>
    </dgm:pt>
    <dgm:pt modelId="{000DDFBE-0822-413E-915A-34E056E8C1AC}" type="pres">
      <dgm:prSet presAssocID="{2F3F7E2C-07C3-4C77-82D1-6DDEACDA52DF}" presName="rootComposite" presStyleCnt="0"/>
      <dgm:spPr/>
    </dgm:pt>
    <dgm:pt modelId="{980EDAAD-3BE2-4CE9-B674-87EA9C685946}" type="pres">
      <dgm:prSet presAssocID="{2F3F7E2C-07C3-4C77-82D1-6DDEACDA52D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71292D-9994-4A95-BAEC-EF07F1784ECB}" type="pres">
      <dgm:prSet presAssocID="{2F3F7E2C-07C3-4C77-82D1-6DDEACDA52DF}" presName="rootConnector" presStyleLbl="node2" presStyleIdx="1" presStyleCnt="2"/>
      <dgm:spPr/>
      <dgm:t>
        <a:bodyPr/>
        <a:lstStyle/>
        <a:p>
          <a:endParaRPr lang="ru-RU"/>
        </a:p>
      </dgm:t>
    </dgm:pt>
    <dgm:pt modelId="{C7E355A7-BC6A-4E91-832F-0E56B3CEFAA3}" type="pres">
      <dgm:prSet presAssocID="{2F3F7E2C-07C3-4C77-82D1-6DDEACDA52DF}" presName="hierChild4" presStyleCnt="0"/>
      <dgm:spPr/>
    </dgm:pt>
    <dgm:pt modelId="{7854B9F9-C3C4-4F4A-9041-A1DCBCB3C86D}" type="pres">
      <dgm:prSet presAssocID="{2F3F7E2C-07C3-4C77-82D1-6DDEACDA52DF}" presName="hierChild5" presStyleCnt="0"/>
      <dgm:spPr/>
    </dgm:pt>
    <dgm:pt modelId="{1B947608-EC14-4D04-A293-6B31E9F25CF9}" type="pres">
      <dgm:prSet presAssocID="{0D7ADE4F-3190-4CA6-982B-B6BE01E5FFBC}" presName="hierChild3" presStyleCnt="0"/>
      <dgm:spPr/>
    </dgm:pt>
  </dgm:ptLst>
  <dgm:cxnLst>
    <dgm:cxn modelId="{77EA7F8F-1023-4771-9084-8FC9360026F6}" srcId="{0D7ADE4F-3190-4CA6-982B-B6BE01E5FFBC}" destId="{B0D48D36-B82A-4DBB-AB09-D6B6AD7B0A30}" srcOrd="0" destOrd="0" parTransId="{C5884D5F-3CF2-4032-9C7B-CF7E8F2BF167}" sibTransId="{134519DF-6C67-482C-92D3-9ABF625DA5E0}"/>
    <dgm:cxn modelId="{FA72572F-DDC8-4E0C-B929-6AD802B58CFF}" type="presOf" srcId="{0D7ADE4F-3190-4CA6-982B-B6BE01E5FFBC}" destId="{AA9E0607-6811-41DE-816A-5EA947C70C32}" srcOrd="0" destOrd="0" presId="urn:microsoft.com/office/officeart/2005/8/layout/orgChart1"/>
    <dgm:cxn modelId="{106C079C-9AB2-428C-A5F8-952C2BA5A91C}" type="presOf" srcId="{C5884D5F-3CF2-4032-9C7B-CF7E8F2BF167}" destId="{EF708757-26E1-477C-8D33-B76EA3BD5F47}" srcOrd="0" destOrd="0" presId="urn:microsoft.com/office/officeart/2005/8/layout/orgChart1"/>
    <dgm:cxn modelId="{FD1A4C9A-378D-4309-871E-84346E914934}" type="presOf" srcId="{B0D48D36-B82A-4DBB-AB09-D6B6AD7B0A30}" destId="{20AA5096-36B5-4CF8-BE92-D996306A69C6}" srcOrd="1" destOrd="0" presId="urn:microsoft.com/office/officeart/2005/8/layout/orgChart1"/>
    <dgm:cxn modelId="{B4176696-C429-40E5-AB79-88A336346F85}" type="presOf" srcId="{B00D38C4-DA11-4A9B-973F-65E60B3774E0}" destId="{082FA9BF-4ED6-4880-B3BC-4A212468A734}" srcOrd="0" destOrd="0" presId="urn:microsoft.com/office/officeart/2005/8/layout/orgChart1"/>
    <dgm:cxn modelId="{42D20E51-3E23-4014-AF85-B389991C6D4C}" type="presOf" srcId="{2F3F7E2C-07C3-4C77-82D1-6DDEACDA52DF}" destId="{E571292D-9994-4A95-BAEC-EF07F1784ECB}" srcOrd="1" destOrd="0" presId="urn:microsoft.com/office/officeart/2005/8/layout/orgChart1"/>
    <dgm:cxn modelId="{B641A2D7-D586-43FA-8026-85A67B58683E}" srcId="{0D7ADE4F-3190-4CA6-982B-B6BE01E5FFBC}" destId="{2F3F7E2C-07C3-4C77-82D1-6DDEACDA52DF}" srcOrd="1" destOrd="0" parTransId="{B00D38C4-DA11-4A9B-973F-65E60B3774E0}" sibTransId="{905BB75E-02EF-4625-8625-CF2CDB3788BD}"/>
    <dgm:cxn modelId="{A4FA47B5-23F2-4777-B832-DDDD05DE3C00}" type="presOf" srcId="{D48C44E1-8AF7-4BD5-95F1-3456E8D33805}" destId="{40FF2FF3-7A10-488F-85BB-A91D789B2890}" srcOrd="0" destOrd="0" presId="urn:microsoft.com/office/officeart/2005/8/layout/orgChart1"/>
    <dgm:cxn modelId="{E442763E-72E4-4043-ABCA-2B7AA451D493}" type="presOf" srcId="{2F3F7E2C-07C3-4C77-82D1-6DDEACDA52DF}" destId="{980EDAAD-3BE2-4CE9-B674-87EA9C685946}" srcOrd="0" destOrd="0" presId="urn:microsoft.com/office/officeart/2005/8/layout/orgChart1"/>
    <dgm:cxn modelId="{97013D75-0A8C-4940-902D-659EE9E58758}" type="presOf" srcId="{0D7ADE4F-3190-4CA6-982B-B6BE01E5FFBC}" destId="{FA6F6840-D02A-4971-9F1A-5F3A7A4CE2FF}" srcOrd="1" destOrd="0" presId="urn:microsoft.com/office/officeart/2005/8/layout/orgChart1"/>
    <dgm:cxn modelId="{E613603C-41C2-49FC-ADFA-40E8F19D647F}" type="presOf" srcId="{B0D48D36-B82A-4DBB-AB09-D6B6AD7B0A30}" destId="{9004564E-F75C-4070-AA5A-66B04C5BF27C}" srcOrd="0" destOrd="0" presId="urn:microsoft.com/office/officeart/2005/8/layout/orgChart1"/>
    <dgm:cxn modelId="{14977D68-D01F-442F-B4F5-19FC4304ED7A}" srcId="{D48C44E1-8AF7-4BD5-95F1-3456E8D33805}" destId="{0D7ADE4F-3190-4CA6-982B-B6BE01E5FFBC}" srcOrd="0" destOrd="0" parTransId="{5526AD1A-EF7E-490B-A59B-C3F2914AC981}" sibTransId="{7AF7D872-4EA0-4EAE-B3CF-6BC8371F373E}"/>
    <dgm:cxn modelId="{BBC39D81-95AA-4795-90CD-7283E2F0E7C2}" type="presParOf" srcId="{40FF2FF3-7A10-488F-85BB-A91D789B2890}" destId="{20E9B6B7-3C68-4D90-97FB-9922E81F5F7A}" srcOrd="0" destOrd="0" presId="urn:microsoft.com/office/officeart/2005/8/layout/orgChart1"/>
    <dgm:cxn modelId="{265232EF-475E-4EB7-AECE-422052C7712A}" type="presParOf" srcId="{20E9B6B7-3C68-4D90-97FB-9922E81F5F7A}" destId="{9B1457DE-5B43-4D43-B417-03126EB443B3}" srcOrd="0" destOrd="0" presId="urn:microsoft.com/office/officeart/2005/8/layout/orgChart1"/>
    <dgm:cxn modelId="{2B6AEEF9-70E9-4E9F-8A2D-C738284D3966}" type="presParOf" srcId="{9B1457DE-5B43-4D43-B417-03126EB443B3}" destId="{AA9E0607-6811-41DE-816A-5EA947C70C32}" srcOrd="0" destOrd="0" presId="urn:microsoft.com/office/officeart/2005/8/layout/orgChart1"/>
    <dgm:cxn modelId="{94C38D32-B9F8-4C73-A1F8-672C1491E8BF}" type="presParOf" srcId="{9B1457DE-5B43-4D43-B417-03126EB443B3}" destId="{FA6F6840-D02A-4971-9F1A-5F3A7A4CE2FF}" srcOrd="1" destOrd="0" presId="urn:microsoft.com/office/officeart/2005/8/layout/orgChart1"/>
    <dgm:cxn modelId="{DD987397-075F-4965-A65C-318068042CDC}" type="presParOf" srcId="{20E9B6B7-3C68-4D90-97FB-9922E81F5F7A}" destId="{71CBEBB1-1F98-44B6-89A3-5192EFC9A237}" srcOrd="1" destOrd="0" presId="urn:microsoft.com/office/officeart/2005/8/layout/orgChart1"/>
    <dgm:cxn modelId="{50BECD44-1CAF-4C05-9110-3E7BBB7E2373}" type="presParOf" srcId="{71CBEBB1-1F98-44B6-89A3-5192EFC9A237}" destId="{EF708757-26E1-477C-8D33-B76EA3BD5F47}" srcOrd="0" destOrd="0" presId="urn:microsoft.com/office/officeart/2005/8/layout/orgChart1"/>
    <dgm:cxn modelId="{BE9025BC-0BCE-4D9E-8A95-5FD5ED74D0FC}" type="presParOf" srcId="{71CBEBB1-1F98-44B6-89A3-5192EFC9A237}" destId="{758674C6-3C49-4CC8-8CBF-7B8283BD078E}" srcOrd="1" destOrd="0" presId="urn:microsoft.com/office/officeart/2005/8/layout/orgChart1"/>
    <dgm:cxn modelId="{70C7B6DA-499B-4F90-9058-9C9A0CE5CB64}" type="presParOf" srcId="{758674C6-3C49-4CC8-8CBF-7B8283BD078E}" destId="{E9045C46-908B-4188-875D-4D0544A106C5}" srcOrd="0" destOrd="0" presId="urn:microsoft.com/office/officeart/2005/8/layout/orgChart1"/>
    <dgm:cxn modelId="{7A80D1D0-4F57-425C-92BC-79E4C485448D}" type="presParOf" srcId="{E9045C46-908B-4188-875D-4D0544A106C5}" destId="{9004564E-F75C-4070-AA5A-66B04C5BF27C}" srcOrd="0" destOrd="0" presId="urn:microsoft.com/office/officeart/2005/8/layout/orgChart1"/>
    <dgm:cxn modelId="{0F661881-93E6-4637-B13B-B8925C2A4CCE}" type="presParOf" srcId="{E9045C46-908B-4188-875D-4D0544A106C5}" destId="{20AA5096-36B5-4CF8-BE92-D996306A69C6}" srcOrd="1" destOrd="0" presId="urn:microsoft.com/office/officeart/2005/8/layout/orgChart1"/>
    <dgm:cxn modelId="{B5DBD3B9-188F-42B7-A615-6F70E725D481}" type="presParOf" srcId="{758674C6-3C49-4CC8-8CBF-7B8283BD078E}" destId="{49D60078-82AE-4932-99CC-13CCDE9D9AF8}" srcOrd="1" destOrd="0" presId="urn:microsoft.com/office/officeart/2005/8/layout/orgChart1"/>
    <dgm:cxn modelId="{ED50FC27-5826-45D3-BB59-A5ADB1932775}" type="presParOf" srcId="{758674C6-3C49-4CC8-8CBF-7B8283BD078E}" destId="{D1995A8B-4E85-46E5-BB4E-271E9C8D6F00}" srcOrd="2" destOrd="0" presId="urn:microsoft.com/office/officeart/2005/8/layout/orgChart1"/>
    <dgm:cxn modelId="{FD161DF6-47F7-4ED8-9436-848A130C786B}" type="presParOf" srcId="{71CBEBB1-1F98-44B6-89A3-5192EFC9A237}" destId="{082FA9BF-4ED6-4880-B3BC-4A212468A734}" srcOrd="2" destOrd="0" presId="urn:microsoft.com/office/officeart/2005/8/layout/orgChart1"/>
    <dgm:cxn modelId="{79F4256F-C36D-4155-A9BD-3CE77C303F34}" type="presParOf" srcId="{71CBEBB1-1F98-44B6-89A3-5192EFC9A237}" destId="{FD34FF2D-A0C1-4B4F-864F-D345F32E8177}" srcOrd="3" destOrd="0" presId="urn:microsoft.com/office/officeart/2005/8/layout/orgChart1"/>
    <dgm:cxn modelId="{98BD151C-BE3A-4F7D-BED6-5637D7BC5AEA}" type="presParOf" srcId="{FD34FF2D-A0C1-4B4F-864F-D345F32E8177}" destId="{000DDFBE-0822-413E-915A-34E056E8C1AC}" srcOrd="0" destOrd="0" presId="urn:microsoft.com/office/officeart/2005/8/layout/orgChart1"/>
    <dgm:cxn modelId="{48993B66-0D78-448B-B06F-10124A00BEE3}" type="presParOf" srcId="{000DDFBE-0822-413E-915A-34E056E8C1AC}" destId="{980EDAAD-3BE2-4CE9-B674-87EA9C685946}" srcOrd="0" destOrd="0" presId="urn:microsoft.com/office/officeart/2005/8/layout/orgChart1"/>
    <dgm:cxn modelId="{B85CC728-9159-42B2-9A18-8B683F6C990E}" type="presParOf" srcId="{000DDFBE-0822-413E-915A-34E056E8C1AC}" destId="{E571292D-9994-4A95-BAEC-EF07F1784ECB}" srcOrd="1" destOrd="0" presId="urn:microsoft.com/office/officeart/2005/8/layout/orgChart1"/>
    <dgm:cxn modelId="{4D7BD23B-A846-4232-9C01-2C557D9E0394}" type="presParOf" srcId="{FD34FF2D-A0C1-4B4F-864F-D345F32E8177}" destId="{C7E355A7-BC6A-4E91-832F-0E56B3CEFAA3}" srcOrd="1" destOrd="0" presId="urn:microsoft.com/office/officeart/2005/8/layout/orgChart1"/>
    <dgm:cxn modelId="{8FC0451A-038A-471A-AF2A-F093E9006489}" type="presParOf" srcId="{FD34FF2D-A0C1-4B4F-864F-D345F32E8177}" destId="{7854B9F9-C3C4-4F4A-9041-A1DCBCB3C86D}" srcOrd="2" destOrd="0" presId="urn:microsoft.com/office/officeart/2005/8/layout/orgChart1"/>
    <dgm:cxn modelId="{9FA28184-204B-44E4-9418-558925AB0CDF}" type="presParOf" srcId="{20E9B6B7-3C68-4D90-97FB-9922E81F5F7A}" destId="{1B947608-EC14-4D04-A293-6B31E9F25C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71E684-5053-47A3-B733-42F758AC366A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DBF177-979B-4AB8-9E7C-BF15EBB76B7B}">
      <dgm:prSet phldrT="[Текст]"/>
      <dgm:spPr/>
      <dgm:t>
        <a:bodyPr/>
        <a:lstStyle/>
        <a:p>
          <a:r>
            <a:rPr lang="ru-RU" dirty="0" smtClean="0"/>
            <a:t>Организовано проведение общих собраний собственников помещений в 83 многоквартирных домах </a:t>
          </a:r>
          <a:endParaRPr lang="ru-RU" dirty="0"/>
        </a:p>
      </dgm:t>
    </dgm:pt>
    <dgm:pt modelId="{89F4A48A-E549-40D9-B5B9-7DBFF12D3239}" type="parTrans" cxnId="{8BC7DBDA-08FD-473F-8CA6-3046F9B07340}">
      <dgm:prSet/>
      <dgm:spPr/>
      <dgm:t>
        <a:bodyPr/>
        <a:lstStyle/>
        <a:p>
          <a:endParaRPr lang="ru-RU"/>
        </a:p>
      </dgm:t>
    </dgm:pt>
    <dgm:pt modelId="{FC5D16A6-0DAC-4B26-8723-729AF0BD3D9B}" type="sibTrans" cxnId="{8BC7DBDA-08FD-473F-8CA6-3046F9B07340}">
      <dgm:prSet/>
      <dgm:spPr/>
      <dgm:t>
        <a:bodyPr/>
        <a:lstStyle/>
        <a:p>
          <a:endParaRPr lang="ru-RU"/>
        </a:p>
      </dgm:t>
    </dgm:pt>
    <dgm:pt modelId="{AA7C3295-7829-4616-BFA8-13BC6CA10518}">
      <dgm:prSet phldrT="[Текст]"/>
      <dgm:spPr/>
      <dgm:t>
        <a:bodyPr/>
        <a:lstStyle/>
        <a:p>
          <a:r>
            <a:rPr lang="ru-RU" dirty="0" smtClean="0"/>
            <a:t>23 МКД набрали необходимое количество голосов собственников - минимум 67 %</a:t>
          </a:r>
          <a:endParaRPr lang="ru-RU" dirty="0"/>
        </a:p>
      </dgm:t>
    </dgm:pt>
    <dgm:pt modelId="{C44C659F-58FD-4FFD-ADEA-B0A26E8EA703}" type="parTrans" cxnId="{31C5F491-A649-4418-B7E2-B3CBD64AD147}">
      <dgm:prSet/>
      <dgm:spPr/>
      <dgm:t>
        <a:bodyPr/>
        <a:lstStyle/>
        <a:p>
          <a:endParaRPr lang="ru-RU"/>
        </a:p>
      </dgm:t>
    </dgm:pt>
    <dgm:pt modelId="{06355847-550F-46E3-904C-BC21772C5947}" type="sibTrans" cxnId="{31C5F491-A649-4418-B7E2-B3CBD64AD147}">
      <dgm:prSet/>
      <dgm:spPr/>
      <dgm:t>
        <a:bodyPr/>
        <a:lstStyle/>
        <a:p>
          <a:endParaRPr lang="ru-RU"/>
        </a:p>
      </dgm:t>
    </dgm:pt>
    <dgm:pt modelId="{A8B802EA-C4A3-472D-8144-2A62E04290D7}">
      <dgm:prSet phldrT="[Текст]"/>
      <dgm:spPr/>
      <dgm:t>
        <a:bodyPr/>
        <a:lstStyle/>
        <a:p>
          <a:r>
            <a:rPr lang="ru-RU" dirty="0" smtClean="0"/>
            <a:t>60 МКД не набрали необходимое количество голосов собственников -</a:t>
          </a:r>
        </a:p>
        <a:p>
          <a:r>
            <a:rPr lang="ru-RU" dirty="0" smtClean="0"/>
            <a:t>нет кворума</a:t>
          </a:r>
          <a:endParaRPr lang="ru-RU" dirty="0"/>
        </a:p>
      </dgm:t>
    </dgm:pt>
    <dgm:pt modelId="{43CDF5C5-5AD3-4410-BDDE-C93EA9AF46D7}" type="parTrans" cxnId="{083794D8-8B90-47A4-9A4E-F754014D8233}">
      <dgm:prSet/>
      <dgm:spPr/>
      <dgm:t>
        <a:bodyPr/>
        <a:lstStyle/>
        <a:p>
          <a:endParaRPr lang="ru-RU"/>
        </a:p>
      </dgm:t>
    </dgm:pt>
    <dgm:pt modelId="{3C22F0B3-88FF-4F38-8BD0-1F12A523A9E1}" type="sibTrans" cxnId="{083794D8-8B90-47A4-9A4E-F754014D8233}">
      <dgm:prSet/>
      <dgm:spPr/>
      <dgm:t>
        <a:bodyPr/>
        <a:lstStyle/>
        <a:p>
          <a:endParaRPr lang="ru-RU"/>
        </a:p>
      </dgm:t>
    </dgm:pt>
    <dgm:pt modelId="{6E52122F-86F6-41D5-BF77-E321185862D3}" type="pres">
      <dgm:prSet presAssocID="{FA71E684-5053-47A3-B733-42F758AC36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BA941BF-C2D9-4025-8D20-73DF471B07C8}" type="pres">
      <dgm:prSet presAssocID="{30DBF177-979B-4AB8-9E7C-BF15EBB76B7B}" presName="hierRoot1" presStyleCnt="0">
        <dgm:presLayoutVars>
          <dgm:hierBranch val="init"/>
        </dgm:presLayoutVars>
      </dgm:prSet>
      <dgm:spPr/>
    </dgm:pt>
    <dgm:pt modelId="{8443B914-7476-4A45-9C08-A411E884F994}" type="pres">
      <dgm:prSet presAssocID="{30DBF177-979B-4AB8-9E7C-BF15EBB76B7B}" presName="rootComposite1" presStyleCnt="0"/>
      <dgm:spPr/>
    </dgm:pt>
    <dgm:pt modelId="{AFC63FD5-0A95-4F60-AD2B-CEE6BE9115D2}" type="pres">
      <dgm:prSet presAssocID="{30DBF177-979B-4AB8-9E7C-BF15EBB76B7B}" presName="rootText1" presStyleLbl="node0" presStyleIdx="0" presStyleCnt="1" custScaleX="3046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A75791-177C-45EE-9206-B41EE0D250B6}" type="pres">
      <dgm:prSet presAssocID="{30DBF177-979B-4AB8-9E7C-BF15EBB76B7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488523D-E8BB-4600-950A-0CCBBDDDFE50}" type="pres">
      <dgm:prSet presAssocID="{30DBF177-979B-4AB8-9E7C-BF15EBB76B7B}" presName="hierChild2" presStyleCnt="0"/>
      <dgm:spPr/>
    </dgm:pt>
    <dgm:pt modelId="{41022F39-B99E-4A9A-A02E-003A1557ED06}" type="pres">
      <dgm:prSet presAssocID="{C44C659F-58FD-4FFD-ADEA-B0A26E8EA703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D89BDEE-3051-4C90-AC11-C82A7F5F7C40}" type="pres">
      <dgm:prSet presAssocID="{AA7C3295-7829-4616-BFA8-13BC6CA10518}" presName="hierRoot2" presStyleCnt="0">
        <dgm:presLayoutVars>
          <dgm:hierBranch val="init"/>
        </dgm:presLayoutVars>
      </dgm:prSet>
      <dgm:spPr/>
    </dgm:pt>
    <dgm:pt modelId="{293599EE-D68F-4E0E-B4E2-516731BA1134}" type="pres">
      <dgm:prSet presAssocID="{AA7C3295-7829-4616-BFA8-13BC6CA10518}" presName="rootComposite" presStyleCnt="0"/>
      <dgm:spPr/>
    </dgm:pt>
    <dgm:pt modelId="{846ED20F-E834-4CF4-B6FE-E471CB3C39C6}" type="pres">
      <dgm:prSet presAssocID="{AA7C3295-7829-4616-BFA8-13BC6CA10518}" presName="rootText" presStyleLbl="node2" presStyleIdx="0" presStyleCnt="2" custScaleX="1345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B87E9D-541B-4184-94FA-3AB136389D3C}" type="pres">
      <dgm:prSet presAssocID="{AA7C3295-7829-4616-BFA8-13BC6CA10518}" presName="rootConnector" presStyleLbl="node2" presStyleIdx="0" presStyleCnt="2"/>
      <dgm:spPr/>
      <dgm:t>
        <a:bodyPr/>
        <a:lstStyle/>
        <a:p>
          <a:endParaRPr lang="ru-RU"/>
        </a:p>
      </dgm:t>
    </dgm:pt>
    <dgm:pt modelId="{CE199A61-BB3C-408A-B3DF-99D2757048C4}" type="pres">
      <dgm:prSet presAssocID="{AA7C3295-7829-4616-BFA8-13BC6CA10518}" presName="hierChild4" presStyleCnt="0"/>
      <dgm:spPr/>
    </dgm:pt>
    <dgm:pt modelId="{FBA3D288-860B-4B67-A665-F135D985038C}" type="pres">
      <dgm:prSet presAssocID="{AA7C3295-7829-4616-BFA8-13BC6CA10518}" presName="hierChild5" presStyleCnt="0"/>
      <dgm:spPr/>
    </dgm:pt>
    <dgm:pt modelId="{098F794B-2886-403C-87D9-ABC2D2A927CC}" type="pres">
      <dgm:prSet presAssocID="{43CDF5C5-5AD3-4410-BDDE-C93EA9AF46D7}" presName="Name37" presStyleLbl="parChTrans1D2" presStyleIdx="1" presStyleCnt="2"/>
      <dgm:spPr/>
      <dgm:t>
        <a:bodyPr/>
        <a:lstStyle/>
        <a:p>
          <a:endParaRPr lang="ru-RU"/>
        </a:p>
      </dgm:t>
    </dgm:pt>
    <dgm:pt modelId="{E8A3ADDB-B041-4B63-AF38-47224DC73771}" type="pres">
      <dgm:prSet presAssocID="{A8B802EA-C4A3-472D-8144-2A62E04290D7}" presName="hierRoot2" presStyleCnt="0">
        <dgm:presLayoutVars>
          <dgm:hierBranch val="init"/>
        </dgm:presLayoutVars>
      </dgm:prSet>
      <dgm:spPr/>
    </dgm:pt>
    <dgm:pt modelId="{F5621EC5-0823-48B6-9467-7857BC584298}" type="pres">
      <dgm:prSet presAssocID="{A8B802EA-C4A3-472D-8144-2A62E04290D7}" presName="rootComposite" presStyleCnt="0"/>
      <dgm:spPr/>
    </dgm:pt>
    <dgm:pt modelId="{51C31DED-88F5-4E4A-8638-1DAEDA918101}" type="pres">
      <dgm:prSet presAssocID="{A8B802EA-C4A3-472D-8144-2A62E04290D7}" presName="rootText" presStyleLbl="node2" presStyleIdx="1" presStyleCnt="2" custScaleX="129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9E325-955A-4455-91AA-84115EC1FD40}" type="pres">
      <dgm:prSet presAssocID="{A8B802EA-C4A3-472D-8144-2A62E04290D7}" presName="rootConnector" presStyleLbl="node2" presStyleIdx="1" presStyleCnt="2"/>
      <dgm:spPr/>
      <dgm:t>
        <a:bodyPr/>
        <a:lstStyle/>
        <a:p>
          <a:endParaRPr lang="ru-RU"/>
        </a:p>
      </dgm:t>
    </dgm:pt>
    <dgm:pt modelId="{C38FF47E-9D0B-40AB-AB3A-252590A22A22}" type="pres">
      <dgm:prSet presAssocID="{A8B802EA-C4A3-472D-8144-2A62E04290D7}" presName="hierChild4" presStyleCnt="0"/>
      <dgm:spPr/>
    </dgm:pt>
    <dgm:pt modelId="{36311CA1-96C9-4A95-9750-B6A811EF7339}" type="pres">
      <dgm:prSet presAssocID="{A8B802EA-C4A3-472D-8144-2A62E04290D7}" presName="hierChild5" presStyleCnt="0"/>
      <dgm:spPr/>
    </dgm:pt>
    <dgm:pt modelId="{8EC75AB3-9F01-435A-B1CA-5AF5BFB18D31}" type="pres">
      <dgm:prSet presAssocID="{30DBF177-979B-4AB8-9E7C-BF15EBB76B7B}" presName="hierChild3" presStyleCnt="0"/>
      <dgm:spPr/>
    </dgm:pt>
  </dgm:ptLst>
  <dgm:cxnLst>
    <dgm:cxn modelId="{06085E79-BADC-4D59-BC3B-EAC69DD6DB26}" type="presOf" srcId="{C44C659F-58FD-4FFD-ADEA-B0A26E8EA703}" destId="{41022F39-B99E-4A9A-A02E-003A1557ED06}" srcOrd="0" destOrd="0" presId="urn:microsoft.com/office/officeart/2005/8/layout/orgChart1"/>
    <dgm:cxn modelId="{8BC7DBDA-08FD-473F-8CA6-3046F9B07340}" srcId="{FA71E684-5053-47A3-B733-42F758AC366A}" destId="{30DBF177-979B-4AB8-9E7C-BF15EBB76B7B}" srcOrd="0" destOrd="0" parTransId="{89F4A48A-E549-40D9-B5B9-7DBFF12D3239}" sibTransId="{FC5D16A6-0DAC-4B26-8723-729AF0BD3D9B}"/>
    <dgm:cxn modelId="{FD6F1A00-AD44-4BAA-BD19-7F4022A3CA63}" type="presOf" srcId="{FA71E684-5053-47A3-B733-42F758AC366A}" destId="{6E52122F-86F6-41D5-BF77-E321185862D3}" srcOrd="0" destOrd="0" presId="urn:microsoft.com/office/officeart/2005/8/layout/orgChart1"/>
    <dgm:cxn modelId="{9C990149-8D83-41AD-998D-0FA8B0B68B00}" type="presOf" srcId="{30DBF177-979B-4AB8-9E7C-BF15EBB76B7B}" destId="{89A75791-177C-45EE-9206-B41EE0D250B6}" srcOrd="1" destOrd="0" presId="urn:microsoft.com/office/officeart/2005/8/layout/orgChart1"/>
    <dgm:cxn modelId="{31C5F491-A649-4418-B7E2-B3CBD64AD147}" srcId="{30DBF177-979B-4AB8-9E7C-BF15EBB76B7B}" destId="{AA7C3295-7829-4616-BFA8-13BC6CA10518}" srcOrd="0" destOrd="0" parTransId="{C44C659F-58FD-4FFD-ADEA-B0A26E8EA703}" sibTransId="{06355847-550F-46E3-904C-BC21772C5947}"/>
    <dgm:cxn modelId="{07A71929-2604-4AF7-A737-413253A168FB}" type="presOf" srcId="{AA7C3295-7829-4616-BFA8-13BC6CA10518}" destId="{F4B87E9D-541B-4184-94FA-3AB136389D3C}" srcOrd="1" destOrd="0" presId="urn:microsoft.com/office/officeart/2005/8/layout/orgChart1"/>
    <dgm:cxn modelId="{292C59AE-B367-4ABD-B434-B8F43DDE1F27}" type="presOf" srcId="{A8B802EA-C4A3-472D-8144-2A62E04290D7}" destId="{8BC9E325-955A-4455-91AA-84115EC1FD40}" srcOrd="1" destOrd="0" presId="urn:microsoft.com/office/officeart/2005/8/layout/orgChart1"/>
    <dgm:cxn modelId="{DE71A304-F207-4C73-8EA7-A371EC3FCEBE}" type="presOf" srcId="{AA7C3295-7829-4616-BFA8-13BC6CA10518}" destId="{846ED20F-E834-4CF4-B6FE-E471CB3C39C6}" srcOrd="0" destOrd="0" presId="urn:microsoft.com/office/officeart/2005/8/layout/orgChart1"/>
    <dgm:cxn modelId="{8466421B-9BAD-4C60-A84C-09B6B900433E}" type="presOf" srcId="{30DBF177-979B-4AB8-9E7C-BF15EBB76B7B}" destId="{AFC63FD5-0A95-4F60-AD2B-CEE6BE9115D2}" srcOrd="0" destOrd="0" presId="urn:microsoft.com/office/officeart/2005/8/layout/orgChart1"/>
    <dgm:cxn modelId="{84FB4085-EA3A-4E86-91ED-2219963607E8}" type="presOf" srcId="{A8B802EA-C4A3-472D-8144-2A62E04290D7}" destId="{51C31DED-88F5-4E4A-8638-1DAEDA918101}" srcOrd="0" destOrd="0" presId="urn:microsoft.com/office/officeart/2005/8/layout/orgChart1"/>
    <dgm:cxn modelId="{EBB4F5BD-B973-4018-899F-239D90FAA3F9}" type="presOf" srcId="{43CDF5C5-5AD3-4410-BDDE-C93EA9AF46D7}" destId="{098F794B-2886-403C-87D9-ABC2D2A927CC}" srcOrd="0" destOrd="0" presId="urn:microsoft.com/office/officeart/2005/8/layout/orgChart1"/>
    <dgm:cxn modelId="{083794D8-8B90-47A4-9A4E-F754014D8233}" srcId="{30DBF177-979B-4AB8-9E7C-BF15EBB76B7B}" destId="{A8B802EA-C4A3-472D-8144-2A62E04290D7}" srcOrd="1" destOrd="0" parTransId="{43CDF5C5-5AD3-4410-BDDE-C93EA9AF46D7}" sibTransId="{3C22F0B3-88FF-4F38-8BD0-1F12A523A9E1}"/>
    <dgm:cxn modelId="{4C3B3BC6-84C5-4F56-85A1-AF1552A17A82}" type="presParOf" srcId="{6E52122F-86F6-41D5-BF77-E321185862D3}" destId="{BBA941BF-C2D9-4025-8D20-73DF471B07C8}" srcOrd="0" destOrd="0" presId="urn:microsoft.com/office/officeart/2005/8/layout/orgChart1"/>
    <dgm:cxn modelId="{D1C6802F-CE3B-40FE-9DC6-F2DEFF847B6C}" type="presParOf" srcId="{BBA941BF-C2D9-4025-8D20-73DF471B07C8}" destId="{8443B914-7476-4A45-9C08-A411E884F994}" srcOrd="0" destOrd="0" presId="urn:microsoft.com/office/officeart/2005/8/layout/orgChart1"/>
    <dgm:cxn modelId="{4B5BB731-8D0A-4218-8C71-A827C8C2CD44}" type="presParOf" srcId="{8443B914-7476-4A45-9C08-A411E884F994}" destId="{AFC63FD5-0A95-4F60-AD2B-CEE6BE9115D2}" srcOrd="0" destOrd="0" presId="urn:microsoft.com/office/officeart/2005/8/layout/orgChart1"/>
    <dgm:cxn modelId="{639F6362-BA70-4FF3-BECD-5018C414ACF8}" type="presParOf" srcId="{8443B914-7476-4A45-9C08-A411E884F994}" destId="{89A75791-177C-45EE-9206-B41EE0D250B6}" srcOrd="1" destOrd="0" presId="urn:microsoft.com/office/officeart/2005/8/layout/orgChart1"/>
    <dgm:cxn modelId="{966A8FD2-0385-4DB5-AC54-4BD5E7456949}" type="presParOf" srcId="{BBA941BF-C2D9-4025-8D20-73DF471B07C8}" destId="{7488523D-E8BB-4600-950A-0CCBBDDDFE50}" srcOrd="1" destOrd="0" presId="urn:microsoft.com/office/officeart/2005/8/layout/orgChart1"/>
    <dgm:cxn modelId="{44DFEEF7-5860-4424-9CA5-5AA525D332BD}" type="presParOf" srcId="{7488523D-E8BB-4600-950A-0CCBBDDDFE50}" destId="{41022F39-B99E-4A9A-A02E-003A1557ED06}" srcOrd="0" destOrd="0" presId="urn:microsoft.com/office/officeart/2005/8/layout/orgChart1"/>
    <dgm:cxn modelId="{B4ACAA80-CAF7-44DB-B82F-67402973432E}" type="presParOf" srcId="{7488523D-E8BB-4600-950A-0CCBBDDDFE50}" destId="{7D89BDEE-3051-4C90-AC11-C82A7F5F7C40}" srcOrd="1" destOrd="0" presId="urn:microsoft.com/office/officeart/2005/8/layout/orgChart1"/>
    <dgm:cxn modelId="{F193F179-3270-436E-BFF6-807908A8AC66}" type="presParOf" srcId="{7D89BDEE-3051-4C90-AC11-C82A7F5F7C40}" destId="{293599EE-D68F-4E0E-B4E2-516731BA1134}" srcOrd="0" destOrd="0" presId="urn:microsoft.com/office/officeart/2005/8/layout/orgChart1"/>
    <dgm:cxn modelId="{A625E497-D0AB-4BB1-AC08-4794D695DDBE}" type="presParOf" srcId="{293599EE-D68F-4E0E-B4E2-516731BA1134}" destId="{846ED20F-E834-4CF4-B6FE-E471CB3C39C6}" srcOrd="0" destOrd="0" presId="urn:microsoft.com/office/officeart/2005/8/layout/orgChart1"/>
    <dgm:cxn modelId="{75899CC4-67AD-4217-B1D0-6FBC96732A85}" type="presParOf" srcId="{293599EE-D68F-4E0E-B4E2-516731BA1134}" destId="{F4B87E9D-541B-4184-94FA-3AB136389D3C}" srcOrd="1" destOrd="0" presId="urn:microsoft.com/office/officeart/2005/8/layout/orgChart1"/>
    <dgm:cxn modelId="{079CEE09-A6F2-43AE-A2DA-F747FD3E3733}" type="presParOf" srcId="{7D89BDEE-3051-4C90-AC11-C82A7F5F7C40}" destId="{CE199A61-BB3C-408A-B3DF-99D2757048C4}" srcOrd="1" destOrd="0" presId="urn:microsoft.com/office/officeart/2005/8/layout/orgChart1"/>
    <dgm:cxn modelId="{74A3D0AF-5DDF-47DB-8C8F-7B3EF824B633}" type="presParOf" srcId="{7D89BDEE-3051-4C90-AC11-C82A7F5F7C40}" destId="{FBA3D288-860B-4B67-A665-F135D985038C}" srcOrd="2" destOrd="0" presId="urn:microsoft.com/office/officeart/2005/8/layout/orgChart1"/>
    <dgm:cxn modelId="{2980EEBD-6358-4567-85FE-9AE96B24ABC0}" type="presParOf" srcId="{7488523D-E8BB-4600-950A-0CCBBDDDFE50}" destId="{098F794B-2886-403C-87D9-ABC2D2A927CC}" srcOrd="2" destOrd="0" presId="urn:microsoft.com/office/officeart/2005/8/layout/orgChart1"/>
    <dgm:cxn modelId="{70535512-2A8C-4EA2-B8B3-AAFCB4977467}" type="presParOf" srcId="{7488523D-E8BB-4600-950A-0CCBBDDDFE50}" destId="{E8A3ADDB-B041-4B63-AF38-47224DC73771}" srcOrd="3" destOrd="0" presId="urn:microsoft.com/office/officeart/2005/8/layout/orgChart1"/>
    <dgm:cxn modelId="{8F8741E4-B0DB-490B-B980-D2D0B0BB6923}" type="presParOf" srcId="{E8A3ADDB-B041-4B63-AF38-47224DC73771}" destId="{F5621EC5-0823-48B6-9467-7857BC584298}" srcOrd="0" destOrd="0" presId="urn:microsoft.com/office/officeart/2005/8/layout/orgChart1"/>
    <dgm:cxn modelId="{65E8881A-9831-467D-A27E-83183BC8878C}" type="presParOf" srcId="{F5621EC5-0823-48B6-9467-7857BC584298}" destId="{51C31DED-88F5-4E4A-8638-1DAEDA918101}" srcOrd="0" destOrd="0" presId="urn:microsoft.com/office/officeart/2005/8/layout/orgChart1"/>
    <dgm:cxn modelId="{9C7D82EB-FC5D-456D-86BE-5BCF4FC26726}" type="presParOf" srcId="{F5621EC5-0823-48B6-9467-7857BC584298}" destId="{8BC9E325-955A-4455-91AA-84115EC1FD40}" srcOrd="1" destOrd="0" presId="urn:microsoft.com/office/officeart/2005/8/layout/orgChart1"/>
    <dgm:cxn modelId="{C101C377-C8A1-4199-B777-C58A7D5C1225}" type="presParOf" srcId="{E8A3ADDB-B041-4B63-AF38-47224DC73771}" destId="{C38FF47E-9D0B-40AB-AB3A-252590A22A22}" srcOrd="1" destOrd="0" presId="urn:microsoft.com/office/officeart/2005/8/layout/orgChart1"/>
    <dgm:cxn modelId="{3317037D-05C7-4820-8AB2-BDB3D914C1AE}" type="presParOf" srcId="{E8A3ADDB-B041-4B63-AF38-47224DC73771}" destId="{36311CA1-96C9-4A95-9750-B6A811EF7339}" srcOrd="2" destOrd="0" presId="urn:microsoft.com/office/officeart/2005/8/layout/orgChart1"/>
    <dgm:cxn modelId="{6BEA4DC0-CC39-4D17-ABED-B05DABFEA24B}" type="presParOf" srcId="{BBA941BF-C2D9-4025-8D20-73DF471B07C8}" destId="{8EC75AB3-9F01-435A-B1CA-5AF5BFB18D3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FA9BF-4ED6-4880-B3BC-4A212468A734}">
      <dsp:nvSpPr>
        <dsp:cNvPr id="0" name=""/>
        <dsp:cNvSpPr/>
      </dsp:nvSpPr>
      <dsp:spPr>
        <a:xfrm>
          <a:off x="4927846" y="2159682"/>
          <a:ext cx="2460569" cy="1191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8034"/>
              </a:lnTo>
              <a:lnTo>
                <a:pt x="2460569" y="738034"/>
              </a:lnTo>
              <a:lnTo>
                <a:pt x="2460569" y="119156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08757-26E1-477C-8D33-B76EA3BD5F47}">
      <dsp:nvSpPr>
        <dsp:cNvPr id="0" name=""/>
        <dsp:cNvSpPr/>
      </dsp:nvSpPr>
      <dsp:spPr>
        <a:xfrm>
          <a:off x="2161984" y="2159682"/>
          <a:ext cx="2765861" cy="1191567"/>
        </a:xfrm>
        <a:custGeom>
          <a:avLst/>
          <a:gdLst/>
          <a:ahLst/>
          <a:cxnLst/>
          <a:rect l="0" t="0" r="0" b="0"/>
          <a:pathLst>
            <a:path>
              <a:moveTo>
                <a:pt x="2765861" y="0"/>
              </a:moveTo>
              <a:lnTo>
                <a:pt x="2765861" y="738034"/>
              </a:lnTo>
              <a:lnTo>
                <a:pt x="0" y="738034"/>
              </a:lnTo>
              <a:lnTo>
                <a:pt x="0" y="119156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E0607-6811-41DE-816A-5EA947C70C32}">
      <dsp:nvSpPr>
        <dsp:cNvPr id="0" name=""/>
        <dsp:cNvSpPr/>
      </dsp:nvSpPr>
      <dsp:spPr>
        <a:xfrm>
          <a:off x="711196" y="0"/>
          <a:ext cx="8433299" cy="21596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rnd" cmpd="sng" algn="ctr">
          <a:solidFill>
            <a:schemeClr val="tx2">
              <a:lumMod val="75000"/>
              <a:lumOff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Формирование современной городской среды</a:t>
          </a:r>
          <a:endParaRPr lang="ru-RU" sz="4500" kern="1200" dirty="0"/>
        </a:p>
      </dsp:txBody>
      <dsp:txXfrm>
        <a:off x="711196" y="0"/>
        <a:ext cx="8433299" cy="2159682"/>
      </dsp:txXfrm>
    </dsp:sp>
    <dsp:sp modelId="{9004564E-F75C-4070-AA5A-66B04C5BF27C}">
      <dsp:nvSpPr>
        <dsp:cNvPr id="0" name=""/>
        <dsp:cNvSpPr/>
      </dsp:nvSpPr>
      <dsp:spPr>
        <a:xfrm>
          <a:off x="2302" y="3351249"/>
          <a:ext cx="4319364" cy="21596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rnd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Благоустройство дворовых территорий</a:t>
          </a:r>
          <a:endParaRPr lang="ru-RU" sz="4500" kern="1200" dirty="0"/>
        </a:p>
      </dsp:txBody>
      <dsp:txXfrm>
        <a:off x="2302" y="3351249"/>
        <a:ext cx="4319364" cy="2159682"/>
      </dsp:txXfrm>
    </dsp:sp>
    <dsp:sp modelId="{980EDAAD-3BE2-4CE9-B674-87EA9C685946}">
      <dsp:nvSpPr>
        <dsp:cNvPr id="0" name=""/>
        <dsp:cNvSpPr/>
      </dsp:nvSpPr>
      <dsp:spPr>
        <a:xfrm>
          <a:off x="5228733" y="3351249"/>
          <a:ext cx="4319364" cy="21596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rnd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/>
            <a:t>Благоустройство общественных территорий</a:t>
          </a:r>
          <a:endParaRPr lang="ru-RU" sz="4500" kern="1200" dirty="0"/>
        </a:p>
      </dsp:txBody>
      <dsp:txXfrm>
        <a:off x="5228733" y="3351249"/>
        <a:ext cx="4319364" cy="21596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401" y="203200"/>
            <a:ext cx="8574622" cy="3793067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Итоги реализации программы «Формирование современной городской среды» в 2017 году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Город Шарыпово Красноярского края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9100" y="228600"/>
            <a:ext cx="1021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включения предложений заинтересованных лиц о включении дворовой территории в муниципальную программу;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разработки, обсуждения с заинтересованными лицами и утверждения дизайн-проектов благоустройства;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предоставления субсидии юридическим лицам, некоммерческим организациям в целях финансового обеспечения (возмещения) затрат в связи с проведением работ по благоустройству.</a:t>
            </a:r>
          </a:p>
        </p:txBody>
      </p:sp>
      <p:pic>
        <p:nvPicPr>
          <p:cNvPr id="1026" name="Picture 2" descr="http://www.gorodsharypovo.ru/data/uploads/2017/07/28/IMG_20170725_094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6" y="3009106"/>
            <a:ext cx="2575322" cy="34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gorodsharypovo.ru/data/uploads/2017/10/17/DSCN36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009106"/>
            <a:ext cx="4327525" cy="32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4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1300" y="679440"/>
            <a:ext cx="1016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Разработаны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утверждены и опубликованы порядок и сроки представления, рассмотрения и оценки предложений заинтересованных лиц о включении дворовой территории в муниципальную программу на 2017 год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Разработаны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утверждены и опубликованы порядок и сроки представления, рассмотрения и оценки предложений граждан, организаций по отбору общественной территории, подлежащей благоустройству в 2017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году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700" y="3251857"/>
            <a:ext cx="2260600" cy="3438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60" y="3617343"/>
            <a:ext cx="457708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5000" y="465435"/>
            <a:ext cx="8648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Создана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общественная комиссия из представителей органов местного самоуправления, политических партий и движений, общественных организаций и иных лиц.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586" y="1679585"/>
            <a:ext cx="4248714" cy="4993452"/>
          </a:xfrm>
          <a:prstGeom prst="rect">
            <a:avLst/>
          </a:prstGeom>
        </p:spPr>
      </p:pic>
      <p:pic>
        <p:nvPicPr>
          <p:cNvPr id="5126" name="Picture 6" descr="http://www.gorodsharypovo.ru/data/uploads/2017/07/21/9may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65764"/>
            <a:ext cx="5446413" cy="500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5500" y="605134"/>
            <a:ext cx="960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Внесены изменения в решение о местном бюджете, подтверждающее долевое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софинансировании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муниципального образования Решение Шарыповского городского Совета депутатов от  20.12.2016  №  19-68 «О бюджете города Шарыпово на 2017 год и плановый период 2018 – 2019 годов»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423" y="2718126"/>
            <a:ext cx="9875031" cy="8251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http://www.gorodsharypovo.ru/data/uploads/2017/10/02/DSC_2252_web_ZiMJTl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3717300"/>
            <a:ext cx="4454381" cy="297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gorodsharypovo.ru/data/uploads/2017/07/21/kom_34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9" y="3717298"/>
            <a:ext cx="4331247" cy="29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3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91566539"/>
              </p:ext>
            </p:extLst>
          </p:nvPr>
        </p:nvGraphicFramePr>
        <p:xfrm>
          <a:off x="2032000" y="241300"/>
          <a:ext cx="9436100" cy="5897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85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9600" y="380136"/>
            <a:ext cx="9436100" cy="199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 сбор, рассмотрение и оценка 23 предложений заинтересованных лиц о включении дворовой территории в муниципальную программу, в соответствии с критериями разработанными Минстроем с составлением ранжированного перечня дворовых территорий.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363435"/>
              </p:ext>
            </p:extLst>
          </p:nvPr>
        </p:nvGraphicFramePr>
        <p:xfrm>
          <a:off x="2006679" y="2374900"/>
          <a:ext cx="9181941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21"/>
                <a:gridCol w="6319987"/>
                <a:gridCol w="2315933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Критерии отбора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Баллы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1372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1.Технические критерии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8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Срок ввода в эксплуатацию многоквартирного дома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от 10 до 15 лет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от 16 до 25 лет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от 26 до 35 лет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свыше 35 лет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8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</a:rPr>
                        <a:t>Выполнение работ по капитальному ремонту общего имущества многоквартирного дома в 2017 году </a:t>
                      </a:r>
                    </a:p>
                    <a:p>
                      <a:r>
                        <a:rPr lang="ru-RU" sz="1800" b="1" dirty="0">
                          <a:effectLst/>
                        </a:rPr>
                        <a:t>(при наличии договора на СМР)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2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Предоставление копии кадастрового паспорта на дворовую территорию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2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Отсутствие кадастрового паспорта на дворовую территорию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4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423237"/>
              </p:ext>
            </p:extLst>
          </p:nvPr>
        </p:nvGraphicFramePr>
        <p:xfrm>
          <a:off x="2159000" y="139700"/>
          <a:ext cx="9652000" cy="61080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247"/>
                <a:gridCol w="6293258"/>
                <a:gridCol w="2434495"/>
              </a:tblGrid>
              <a:tr h="154803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2.Организационные критерии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8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Доля голосов собственников, принявших участие в голосовании по вопросам повестки общего собрания собственников помещений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67% - 5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70% - 6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80% - 7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90% - 8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100%- 9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</a:tr>
              <a:tr h="619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Участие собственников в благоустройстве территории за последние пять лет (проведение субботников, участие в конкурсах на лучший двор, разбивка клумб и т.п.)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 10 баллов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</a:tr>
              <a:tr h="1813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>
                  <a:txBody>
                    <a:bodyPr/>
                    <a:lstStyle/>
                    <a:p>
                      <a:pPr indent="34290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Избрание и деятельность совета многоквартирного дома согласно ст. 161.1 Жилищного кодекса РФ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Подтверждается копией протокола общего собрания собственников помещений многоквартирного дома.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случае, если решение об избрании совета многоквартирного дома собственниками помещений не принято или соответствующее решение не реализовано, и такое решение принято на общем собрании, которое было созвано органом местного самоуправления - количество баллов составляет 2.</a:t>
                      </a:r>
                    </a:p>
                    <a:p>
                      <a:pPr indent="34290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</a:tr>
              <a:tr h="7740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многоквартирном доме выбран и реализован способ управления товарищество собственников жилья (жилищный кооператив или иной специализированный потребительский кооператив)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</a:tr>
              <a:tr h="1083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Количество квартир в домах, прилегающих к дворовой территории: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до 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 51 до 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 101 до 150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от 151 до 200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свыше 201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474" marR="334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78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365477"/>
              </p:ext>
            </p:extLst>
          </p:nvPr>
        </p:nvGraphicFramePr>
        <p:xfrm>
          <a:off x="1841500" y="126998"/>
          <a:ext cx="9880601" cy="44571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139"/>
                <a:gridCol w="6442308"/>
                <a:gridCol w="2492154"/>
              </a:tblGrid>
              <a:tr h="237596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3.Финансовые критерии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7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Доля финансового участия собственников помещений по минимальному перечню работ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2% - 0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более 3% - 3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более 5% - 5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</a:tr>
              <a:tr h="773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Доля финансового участия собственников помещений по дополнительному перечню работ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20% - 0 баллов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более 20% - 1 баллов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более 30% - 3 баллов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</a:tr>
              <a:tr h="1003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Наличие принятого решения по доли финансового участия иных заинтересованных лиц (спонсоры)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Балльная оценка соответствует округленному до целого числа значению процента софинансирования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</a:tr>
              <a:tr h="1663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13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Уровень оплаты за жилое помещение и коммунальные услуги в зависимости от среднего уровня оплаты за ЖКУ по муниципальному образованию (94,5%)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За 2016 год по данным краевого статуправления*</a:t>
                      </a:r>
                      <a:endParaRPr lang="ru-RU" sz="1400" b="1" dirty="0">
                        <a:effectLst/>
                      </a:endParaRPr>
                    </a:p>
                  </a:txBody>
                  <a:tcPr marL="50938" marR="509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средний по МО - 0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выше среднего на 0,1% - 1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выше среднего на 0,2 % - 2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выше среднего на 0,3% -3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938" marR="50938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55799" y="4722336"/>
            <a:ext cx="97663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539750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*При уровне оплаты за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ЖКУ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ниже среднего по муниципальному образованию комиссия отклоняет такие предложения для включения в муниципальную программу  отбора. 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512154"/>
              </p:ext>
            </p:extLst>
          </p:nvPr>
        </p:nvGraphicFramePr>
        <p:xfrm>
          <a:off x="1879600" y="584200"/>
          <a:ext cx="9296399" cy="5191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8052"/>
                <a:gridCol w="6976738"/>
                <a:gridCol w="1561609"/>
              </a:tblGrid>
              <a:tr h="427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Адрес МКД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Баллы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233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285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3-й, д. 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314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Пионерный, д. 154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30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2-й, д. 1/19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312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5-й, д. 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296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3-й, д. 27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33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3111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Пионерный, д. 1А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304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Пионерный, д. 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3096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Пионерный, д. 19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314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5-й, д. 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285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6-й, д. 17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285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г. Шарыпово, </a:t>
                      </a:r>
                      <a:r>
                        <a:rPr lang="ru-RU" sz="1600" b="1" dirty="0" err="1">
                          <a:effectLst/>
                        </a:rPr>
                        <a:t>мкр</a:t>
                      </a:r>
                      <a:r>
                        <a:rPr lang="ru-RU" sz="1600" b="1" dirty="0">
                          <a:effectLst/>
                        </a:rPr>
                        <a:t> 2-й, д. 1/13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285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рп Дубинино, пер. Молодежный д. 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31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299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рп Дубинино, ул Комсомольская, д. 34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324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рп Дубинино, ул Комсомольская, д. 30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  <a:tr h="285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рп Дубинино, ул 9 Мая, д. 15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30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354" marR="4835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0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19615"/>
              </p:ext>
            </p:extLst>
          </p:nvPr>
        </p:nvGraphicFramePr>
        <p:xfrm>
          <a:off x="1689100" y="508000"/>
          <a:ext cx="9880600" cy="563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2219"/>
                <a:gridCol w="7576845"/>
                <a:gridCol w="1601536"/>
              </a:tblGrid>
              <a:tr h="626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№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Наименование общественного пространства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Количество голосов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</a:tr>
              <a:tr h="18796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Устройство стрит парка</a:t>
                      </a:r>
                      <a:r>
                        <a:rPr lang="ru-RU" sz="1600" b="1">
                          <a:effectLst/>
                        </a:rPr>
                        <a:t>: </a:t>
                      </a:r>
                      <a:r>
                        <a:rPr lang="ru-RU" sz="1600" b="1" smtClean="0">
                          <a:effectLst/>
                        </a:rPr>
                        <a:t>с </a:t>
                      </a:r>
                      <a:r>
                        <a:rPr lang="ru-RU" sz="1600" b="1" dirty="0">
                          <a:effectLst/>
                        </a:rPr>
                        <a:t>Воркаут площадкой (тренажерной площадкой на открытом воздухе) на пустующей территории 4 микрорайона за спорткомплексом «Сибирь» и строящимся центром культурного развития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435/61 %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</a:tr>
              <a:tr h="626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Сквер Победы: ремонт покрытия дорожек, замена скамей и урн. Спиливание загущенных посадок тополей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120/17%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</a:tr>
              <a:tr h="939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Сквер Энергетиков: Требуется восстановление асфальтобетонного покрытия пешеходных дорожек и аллей, замена скамей и урн.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71/10%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</a:tr>
              <a:tr h="939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Сквер Революции за городским ДК. Требуется удаление деревьев с корчевкой пней и высадкой новых насаждений. Также необходим ремонт дорожек и замена скамей и урн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54/8%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</a:tr>
              <a:tr h="626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Устройство пешеходной связи с асфальтобетонным покрытием вдоль проспекта Центрального.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smtClean="0">
                          <a:effectLst/>
                        </a:rPr>
                        <a:t>38/4%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5789" marR="5578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30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4956" t="27227" r="47740" b="23795"/>
          <a:stretch>
            <a:fillRect/>
          </a:stretch>
        </p:blipFill>
        <p:spPr bwMode="auto">
          <a:xfrm>
            <a:off x="10363200" y="228600"/>
            <a:ext cx="1558900" cy="157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20800" y="1803399"/>
            <a:ext cx="106013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России Владимир Путин поддержал инициативу партии «Единая Россия» о масштабном выделении средств на благоустройство из федерального и региональных бюджетов и в 2017 году стартовал партийный проект по благоустройству дворовых территорий и созданию комфортной городской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среды и продлен до 2022 года. 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0" y="403136"/>
            <a:ext cx="1036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Утверждена муниципальная программа формирования современной городской среды на 2017 год с учетом результатов общественного обсуждения (Постановление Администрации города Шарыпово №70 от 20.04.2017).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37" y="2191653"/>
            <a:ext cx="2977973" cy="4044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917" y="2191653"/>
            <a:ext cx="3051192" cy="4021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109" y="2191653"/>
            <a:ext cx="3109154" cy="40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9400" y="381000"/>
            <a:ext cx="1038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Подготовлены и утверждены с учетом обсуждения с представителями заинтересованных лиц: дизайн-проекты благоустройства 15 дворовых территории и устройства Воркаут площадки. (Протоколы решения Общественной комиссии № 4,5 от 13.04.2017года).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482850"/>
            <a:ext cx="9677400" cy="3162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304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159" y="495301"/>
            <a:ext cx="10209041" cy="5709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24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0" y="368300"/>
            <a:ext cx="78867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397000" y="5037435"/>
            <a:ext cx="105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13.12.2017  в </a:t>
            </a:r>
            <a:r>
              <a:rPr lang="ru-RU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 </a:t>
            </a:r>
            <a:r>
              <a:rPr lang="ru-RU" sz="28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установленным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сроком Министерства сдан годовой отчет по реализации программы за 2017 год.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64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5800" y="314236"/>
            <a:ext cx="896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На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официальном сайте Администрации города Шарыпово, на главной странице создан раздел приоритетные проекты, в котором отражен пошаговый ход реализации программы.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1577974"/>
            <a:ext cx="4963174" cy="2932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3044031"/>
            <a:ext cx="5157245" cy="3182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502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8500" y="580936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DB0000"/>
                </a:solidFill>
                <a:latin typeface="Gilroy"/>
              </a:rPr>
              <a:t>859</a:t>
            </a:r>
          </a:p>
          <a:p>
            <a:r>
              <a:rPr lang="ru-RU" sz="3600" b="1" dirty="0">
                <a:solidFill>
                  <a:srgbClr val="DB0000"/>
                </a:solidFill>
                <a:latin typeface="Gilroy"/>
              </a:rPr>
              <a:t>МИЛЛИОНОВ РУБЛЕЙ</a:t>
            </a:r>
            <a:r>
              <a:rPr lang="ru-RU" sz="3600" dirty="0">
                <a:solidFill>
                  <a:srgbClr val="DB0000"/>
                </a:solidFill>
                <a:latin typeface="Gilroy"/>
              </a:rPr>
              <a:t> </a:t>
            </a:r>
            <a:br>
              <a:rPr lang="ru-RU" sz="3600" dirty="0">
                <a:solidFill>
                  <a:srgbClr val="DB0000"/>
                </a:solidFill>
                <a:latin typeface="Gilroy"/>
              </a:rPr>
            </a:br>
            <a:r>
              <a:rPr lang="ru-RU" sz="3600" dirty="0">
                <a:solidFill>
                  <a:srgbClr val="DB0000"/>
                </a:solidFill>
                <a:latin typeface="Gilroy"/>
              </a:rPr>
              <a:t>ВЫДЕЛЕНО На благоустройство </a:t>
            </a:r>
            <a:br>
              <a:rPr lang="ru-RU" sz="3600" dirty="0">
                <a:solidFill>
                  <a:srgbClr val="DB0000"/>
                </a:solidFill>
                <a:latin typeface="Gilroy"/>
              </a:rPr>
            </a:br>
            <a:r>
              <a:rPr lang="ru-RU" sz="3600" dirty="0">
                <a:solidFill>
                  <a:srgbClr val="DB0000"/>
                </a:solidFill>
                <a:latin typeface="Gilroy"/>
              </a:rPr>
              <a:t>городских округов в Красноярском крае в 2017 году.</a:t>
            </a:r>
            <a:endParaRPr lang="ru-RU" sz="3600" b="0" i="0" dirty="0">
              <a:solidFill>
                <a:srgbClr val="DB0000"/>
              </a:solidFill>
              <a:effectLst/>
              <a:latin typeface="Gilroy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5900" y="3757136"/>
            <a:ext cx="1003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город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Шарыпово получил: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10 018 400 руб. на благоустройство дворовых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территорий.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5 009 200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руб.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благоустройство общественной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территории.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881" t="15082" r="90511" b="72883"/>
          <a:stretch>
            <a:fillRect/>
          </a:stretch>
        </p:blipFill>
        <p:spPr bwMode="auto">
          <a:xfrm>
            <a:off x="10787050" y="5303609"/>
            <a:ext cx="100010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24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34939886"/>
              </p:ext>
            </p:extLst>
          </p:nvPr>
        </p:nvGraphicFramePr>
        <p:xfrm>
          <a:off x="2032000" y="342900"/>
          <a:ext cx="9550400" cy="579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39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33600" y="355599"/>
            <a:ext cx="247359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5600"/>
            <a:ext cx="8966200" cy="56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33600" y="5960246"/>
            <a:ext cx="9055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Софинансирование заинтересованных лиц составляет 2 % от сметной стоимости работ.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4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73300" y="203199"/>
            <a:ext cx="212578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203200"/>
            <a:ext cx="8851900" cy="55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3300" y="5861735"/>
            <a:ext cx="929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Софинансирование заинтересованных лиц составляет 20 % от сметной стоимости работ.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511175"/>
            <a:ext cx="7000245" cy="4111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3251200" y="4781034"/>
            <a:ext cx="6863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24благоустройство.рф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3000" y="5809734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- 275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заявок от жителей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83 дворовых территорий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500062"/>
            <a:ext cx="9123540" cy="4148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2127250" y="5085834"/>
            <a:ext cx="9123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подано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718 заявлений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2100" y="354043"/>
            <a:ext cx="1023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Разработаны и опубликованы для общественного обсуждения: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муниципальной программы 16.03.2017;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аккумулирования и расходования средств заинтересованных лиц, направляемых на выполнение минимального и дополнительного перечней работ;</a:t>
            </a:r>
          </a:p>
        </p:txBody>
      </p:sp>
      <p:pic>
        <p:nvPicPr>
          <p:cNvPr id="2050" name="Picture 2" descr="http://www.gorodsharypovo.ru/data/uploads/2017/07/18/DSCF2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479675"/>
            <a:ext cx="4676173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gorodsharypovo.ru/data/uploads/2017/07/21/9may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4" y="2168524"/>
            <a:ext cx="3574703" cy="35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2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231</TotalTime>
  <Words>1177</Words>
  <Application>Microsoft Office PowerPoint</Application>
  <PresentationFormat>Широкоэкранный</PresentationFormat>
  <Paragraphs>194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Corbel</vt:lpstr>
      <vt:lpstr>Gilroy</vt:lpstr>
      <vt:lpstr>Symbol</vt:lpstr>
      <vt:lpstr>Times New Roman</vt:lpstr>
      <vt:lpstr>Параллакс</vt:lpstr>
      <vt:lpstr>Итоги реализации программы «Формирование современной городской среды» в 2017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реализации программы «Формирование современной городской среды» в 2017 году</dc:title>
  <dc:creator>Марина</dc:creator>
  <cp:lastModifiedBy>Марина</cp:lastModifiedBy>
  <cp:revision>29</cp:revision>
  <cp:lastPrinted>2017-12-05T02:06:21Z</cp:lastPrinted>
  <dcterms:created xsi:type="dcterms:W3CDTF">2017-12-01T06:24:43Z</dcterms:created>
  <dcterms:modified xsi:type="dcterms:W3CDTF">2017-12-22T03:41:34Z</dcterms:modified>
</cp:coreProperties>
</file>