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1" r:id="rId5"/>
    <p:sldId id="262" r:id="rId6"/>
    <p:sldId id="258" r:id="rId7"/>
    <p:sldId id="263" r:id="rId8"/>
    <p:sldId id="257" r:id="rId9"/>
    <p:sldId id="259" r:id="rId10"/>
    <p:sldId id="264" r:id="rId11"/>
    <p:sldId id="265" r:id="rId12"/>
    <p:sldId id="266" r:id="rId13"/>
    <p:sldId id="267" r:id="rId14"/>
    <p:sldId id="269" r:id="rId15"/>
    <p:sldId id="268" r:id="rId16"/>
    <p:sldId id="271" r:id="rId17"/>
    <p:sldId id="272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>
      <p:cViewPr>
        <p:scale>
          <a:sx n="50" d="100"/>
          <a:sy n="50" d="100"/>
        </p:scale>
        <p:origin x="-2338" y="-8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67185127578417E-2"/>
          <c:y val="5.8109760680185862E-2"/>
          <c:w val="0.96766562974484316"/>
          <c:h val="0.826252148454093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Доля населения в возрасте от 3 до 79 лет, систематически занимающегося физической культурой и спортом, % 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Лист1!$B$2:$B$7</c:f>
              <c:strCache>
                <c:ptCount val="6"/>
                <c:pt idx="0">
                  <c:v>Ачинск</c:v>
                </c:pt>
                <c:pt idx="1">
                  <c:v>Дивногорск</c:v>
                </c:pt>
                <c:pt idx="2">
                  <c:v>Красноярск</c:v>
                </c:pt>
                <c:pt idx="3">
                  <c:v>Минусинск</c:v>
                </c:pt>
                <c:pt idx="4">
                  <c:v>Назарово</c:v>
                </c:pt>
                <c:pt idx="5">
                  <c:v>Шарыпово</c:v>
                </c:pt>
              </c:strCache>
            </c:strRef>
          </c:cat>
          <c:val>
            <c:numRef>
              <c:f>Лист1!$C$2:$C$7</c:f>
              <c:numCache>
                <c:formatCode>0.00</c:formatCode>
                <c:ptCount val="6"/>
                <c:pt idx="0">
                  <c:v>37.79</c:v>
                </c:pt>
                <c:pt idx="1">
                  <c:v>33.43</c:v>
                </c:pt>
                <c:pt idx="2">
                  <c:v>30.87</c:v>
                </c:pt>
                <c:pt idx="3">
                  <c:v>31.01</c:v>
                </c:pt>
                <c:pt idx="4">
                  <c:v>33.67</c:v>
                </c:pt>
                <c:pt idx="5">
                  <c:v>34.299999999999997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087936"/>
        <c:axId val="22119552"/>
      </c:barChart>
      <c:catAx>
        <c:axId val="220879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22119552"/>
        <c:crosses val="autoZero"/>
        <c:auto val="1"/>
        <c:lblAlgn val="ctr"/>
        <c:lblOffset val="100"/>
        <c:noMultiLvlLbl val="0"/>
      </c:catAx>
      <c:valAx>
        <c:axId val="2211955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220879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politikus.ru/uploads/posts/2016-10/1476198400_114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7504" y="144490"/>
            <a:ext cx="8928991" cy="6308846"/>
            <a:chOff x="107504" y="144490"/>
            <a:chExt cx="8928991" cy="6308846"/>
          </a:xfrm>
        </p:grpSpPr>
        <p:pic>
          <p:nvPicPr>
            <p:cNvPr id="5" name="Picture 2" descr="C:\Users\user\Desktop\2016 Марина Документы\Все фото\IMG_418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44490"/>
              <a:ext cx="1440160" cy="108019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user\Desktop\2016 Марина Документы\Все фото\SAM_2656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224683"/>
              <a:ext cx="1440160" cy="105218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 descr="C:\Users\user\Desktop\2016 Марина Документы\Все фото\spart_invalid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276872"/>
              <a:ext cx="1440160" cy="100811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5" descr="C:\Users\user\Desktop\2016 Марина Документы\Все фото\(3+4)-2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5" y="3284985"/>
              <a:ext cx="1440160" cy="10801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C:\Users\user\Desktop\2016 Марина Документы\Все фото\DSC02277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5" y="4365105"/>
              <a:ext cx="1440160" cy="100811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7" descr="C:\Users\user\Desktop\2016 Марина Документы\Все фото\Фото073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5373216"/>
              <a:ext cx="1440160" cy="10801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C:\Users\user\Desktop\2016 Марина Документы\Все фото\DSC02269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188640"/>
              <a:ext cx="1584175" cy="108019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9" descr="C:\Users\user\Desktop\2016 Марина Документы\Все фото\DSC_0320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19" y="1268833"/>
              <a:ext cx="1584175" cy="108004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0" descr="C:\Users\user\Desktop\2016 Марина Документы\Все фото\ЦЕЛЕВАЯ ИТОГ\Спар. шахм..jp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2348880"/>
              <a:ext cx="1584174" cy="100811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1" descr="C:\Users\user\Desktop\2016 Марина Документы\Все фото\ЦЕЛЕВАЯ ИТОГ\спарт.футб.jp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19" y="3356992"/>
              <a:ext cx="1584176" cy="100811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2" descr="C:\Users\user\Desktop\2016 Марина Документы\Все фото\ЦЕЛЕВАЯ ИТОГ\фото 1.jp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19" y="4365105"/>
              <a:ext cx="1577975" cy="100811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3" descr="C:\Users\user\Desktop\2016 Марина Документы\Все фото\ЦЕЛЕВАЯ ИТОГ\СПАРТ.ЛЫЖИ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5373216"/>
              <a:ext cx="1577974" cy="10801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Заголовок 1"/>
          <p:cNvSpPr txBox="1">
            <a:spLocks/>
          </p:cNvSpPr>
          <p:nvPr/>
        </p:nvSpPr>
        <p:spPr>
          <a:xfrm>
            <a:off x="107505" y="144490"/>
            <a:ext cx="8928990" cy="65968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smtClean="0">
                <a:solidFill>
                  <a:srgbClr val="00B0F0"/>
                </a:solidFill>
              </a:rPr>
              <a:t>ОБЩЕСТВЕННЫЙ СОВЕТ </a:t>
            </a:r>
            <a:br>
              <a:rPr lang="ru-RU" sz="4000" b="1" smtClean="0">
                <a:solidFill>
                  <a:srgbClr val="00B0F0"/>
                </a:solidFill>
              </a:rPr>
            </a:br>
            <a:r>
              <a:rPr lang="ru-RU" sz="4000" b="1" smtClean="0">
                <a:solidFill>
                  <a:srgbClr val="00B0F0"/>
                </a:solidFill>
              </a:rPr>
              <a:t>ПО СПОРТУ </a:t>
            </a:r>
            <a:br>
              <a:rPr lang="ru-RU" sz="4000" b="1" smtClean="0">
                <a:solidFill>
                  <a:srgbClr val="00B0F0"/>
                </a:solidFill>
              </a:rPr>
            </a:br>
            <a:r>
              <a:rPr lang="ru-RU" sz="4000" b="1" smtClean="0">
                <a:solidFill>
                  <a:srgbClr val="00B0F0"/>
                </a:solidFill>
              </a:rPr>
              <a:t>ПРИ ГЛАВЕ </a:t>
            </a:r>
            <a:br>
              <a:rPr lang="ru-RU" sz="4000" b="1" smtClean="0">
                <a:solidFill>
                  <a:srgbClr val="00B0F0"/>
                </a:solidFill>
              </a:rPr>
            </a:br>
            <a:r>
              <a:rPr lang="ru-RU" sz="4000" b="1" smtClean="0">
                <a:solidFill>
                  <a:srgbClr val="00B0F0"/>
                </a:solidFill>
              </a:rPr>
              <a:t>ГОРОДА ШАРЫПОВО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53342" y="6030822"/>
            <a:ext cx="367240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г</a:t>
            </a:r>
            <a:r>
              <a:rPr lang="ru-RU" dirty="0" smtClean="0">
                <a:solidFill>
                  <a:schemeClr val="tx1"/>
                </a:solidFill>
              </a:rPr>
              <a:t>. Шарыпово, 2017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9" name="Picture 3" descr="C:\Users\DNS\Desktop\4254221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072" y="144490"/>
            <a:ext cx="2051856" cy="136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19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Актуальные проблемы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</p:spPr>
        <p:txBody>
          <a:bodyPr>
            <a:no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есоответствие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жизненных установок, ценностей и моделей поведения отдельных групп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населения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Шарыпово,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целям государственной политики в сфере физической культуры и спорта;</a:t>
            </a: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тсутствие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отдельных групп населения муниципального образования города Шарыпово интереса к занятиям физической культурой и спортом;</a:t>
            </a: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оциальная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изолированность молодых людей, находящихся в трудной жизненной ситуации, отсутствие возможностей для занятий физической культурой и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спортом;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Отсутствие комплексной системы выявления и продвижения талантливых спортсменов, в том числе среди лиц с ограниченными возможностями здоровья и инвалидов;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Недостаточное кадровое  обеспечение </a:t>
            </a:r>
            <a:r>
              <a:rPr lang="ru-RU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уровень материально-технической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базы у учреждений, оказывающих услуги в области физической культуры и спорта;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Недостаточное финансирование из федерального и регионального бюджетов.</a:t>
            </a:r>
          </a:p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2532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Приоритетные направления развития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здорового образа жизни через развитие массовой физической культуры и спорта;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азвитие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детско-юношеского спорта и системы подготовки спортивного резерва;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развитием отрасли физической культуры и спорта.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12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«Формирование </a:t>
            </a:r>
            <a:r>
              <a:rPr lang="ru-RU" sz="2800" b="1" dirty="0"/>
              <a:t>здорового образа жизни через развитие массовой физической культуры и </a:t>
            </a:r>
            <a:r>
              <a:rPr lang="ru-RU" sz="2800" b="1" dirty="0" smtClean="0"/>
              <a:t>спорта»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сети спортивных клубов по месту жительства граждан;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еализацию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календарного плана официальных, физкультурных спортивных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материально-технической базы путем ремонта, строительства и ввода в эксплуатацию новых спортивных объектов; 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азвитие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адаптивной физической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культуры;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работы Совета по физической культуре и спорту при Главе города Шарыпово;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физической культуры и спорта на территории муниципального образования города Шарыпово.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6172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«Развитие </a:t>
            </a:r>
            <a:r>
              <a:rPr lang="ru-RU" sz="3200" b="1" dirty="0"/>
              <a:t>детско-юношеского спорта и системы подготовки спортивного </a:t>
            </a:r>
            <a:r>
              <a:rPr lang="ru-RU" sz="3200" b="1" dirty="0" smtClean="0"/>
              <a:t>резерва»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единой системы поиска, выявления и поддержки одаренных детей;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эффективности деятельности муниципального бюджетного учреждения дополнительного образования «Специализированная детско-юношеская спортивная школа олимпийского резерва по единоборствам» г.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Шарыпово;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 подготовки спортивного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резерва.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861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«Развитие массовых видов спорта среди детей и подростков в системе подготовки спортивного резерва»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детско-юношеских массовых видов спорта;</a:t>
            </a: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 МБУ ДО «ДЮСШ г. Шарыпово» по игровым видам спорта в соревнованиях краевого, СФО и всероссийского уровней;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овышения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квалификации руководителей и специалистов МБУ ДО «ДЮСШ г. Шарыпово»;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МБУ ДО «ДЮСШ г. Шарыпово» в краевых и федеральных 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грантовых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целевых программах;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частия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МБУ ДО «ДЮСШ г. Шарыпово» в краевых смотрах-конкурсах на лучшую постановку физкультурно-спортивной работы в учреждениях дополнительного образования;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МБУ ДО «ДЮСШ г. Шарыпово»  в краевых конкурсах среди специалистов в области физической культуры и спорта;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МБУ ДО «ДЮСШ г. Шарыпово»  в краевых конкурсах среди руководителей учреждений физкультурно-спортивной направленности специалистов в области физической культуры и спорта;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оздание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 подготовки спортивного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резерва.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2320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«Управление </a:t>
            </a:r>
            <a:r>
              <a:rPr lang="ru-RU" b="1" dirty="0"/>
              <a:t>развитием отрасли физической культуры и </a:t>
            </a:r>
            <a:r>
              <a:rPr lang="ru-RU" b="1" dirty="0" smtClean="0"/>
              <a:t>спорта»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Своевременность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разработки нормативных правовых актов, договоров и соглашений муниципального образования города Шарыпово, Красноярского края, формирующих расходные обязательства муниципального образования города Шарыпово;</a:t>
            </a:r>
          </a:p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качества планирования бюджетных ассигнований;</a:t>
            </a:r>
          </a:p>
          <a:p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мониторинга результатов деятельности подведомственных учреждений;</a:t>
            </a:r>
          </a:p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Устранение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нарушений, выявленных в ходе проведения контрольных мероприятий;</a:t>
            </a:r>
          </a:p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Своевременность 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утверждения муниципальных заданий подведомственным учреждениям;</a:t>
            </a:r>
          </a:p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Своевременность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утверждения планов финансово-хозяйственной деятельности учреждений;</a:t>
            </a:r>
          </a:p>
          <a:p>
            <a:r>
              <a:rPr lang="ru-RU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сроков представления годовой бюджетной отчетности. </a:t>
            </a:r>
          </a:p>
        </p:txBody>
      </p:sp>
    </p:spTree>
    <p:extLst>
      <p:ext uri="{BB962C8B-B14F-4D97-AF65-F5344CB8AC3E}">
        <p14:creationId xmlns:p14="http://schemas.microsoft.com/office/powerpoint/2010/main" val="98134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Ожидаемые результаты</a:t>
            </a: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904390"/>
              </p:ext>
            </p:extLst>
          </p:nvPr>
        </p:nvGraphicFramePr>
        <p:xfrm>
          <a:off x="107501" y="620689"/>
          <a:ext cx="8928994" cy="615788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16554"/>
                <a:gridCol w="3394494"/>
                <a:gridCol w="959311"/>
                <a:gridCol w="811727"/>
                <a:gridCol w="811727"/>
                <a:gridCol w="811727"/>
                <a:gridCol w="811727"/>
                <a:gridCol w="811727"/>
              </a:tblGrid>
              <a:tr h="447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№ п/п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Единица измерения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2015 г.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2016 г.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2017 г.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2018 г.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2019 г.</a:t>
                      </a:r>
                      <a:endParaRPr lang="ru-RU" sz="13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447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ctr"/>
                      <a:r>
                        <a:rPr lang="ru-RU" sz="1300" u="none" strike="noStrike" dirty="0">
                          <a:effectLst/>
                        </a:rPr>
                        <a:t>Единовременная пропускная способность спортивных сооружений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человек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2083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2110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2182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2200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2200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9741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ctr"/>
                      <a:r>
                        <a:rPr lang="ru-RU" sz="1300" u="none" strike="noStrike" dirty="0">
                          <a:effectLst/>
                        </a:rPr>
                        <a:t>Доля лиц с ограниченными возможностями здоровья и </a:t>
                      </a:r>
                      <a:r>
                        <a:rPr lang="ru-RU" sz="1300" u="none" strike="noStrike" dirty="0" smtClean="0">
                          <a:effectLst/>
                        </a:rPr>
                        <a:t>инвалидов, </a:t>
                      </a:r>
                      <a:r>
                        <a:rPr lang="ru-RU" sz="1300" u="none" strike="noStrike" dirty="0">
                          <a:effectLst/>
                        </a:rPr>
                        <a:t>систематически занимающихся физической культурой и спортом от общей численности граждан данной категории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%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11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12,6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12,8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13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13,2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7801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3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ctr"/>
                      <a:r>
                        <a:rPr lang="ru-RU" sz="1300" u="none" strike="noStrike" dirty="0">
                          <a:effectLst/>
                        </a:rPr>
                        <a:t>Количество жителей муниципального образования, проинформированных о мероприятиях в области физической культуры и спорта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человек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10000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10100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10120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10 140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10 160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11121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Доля обучающихся в МБУ ДО "СДЮСШОР", занявших призовые места на соревнованиях разного уровня: муниципального, зонального, краевого, межрегионального, всероссийского, международного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%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65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67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72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74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6693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5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Доля обучающихся в МБУ ДО "СДЮСШОР", перешедших на очередной этап обучения </a:t>
                      </a:r>
                      <a:r>
                        <a:rPr lang="ru-RU" sz="1300" u="none" strike="noStrike" dirty="0" smtClean="0">
                          <a:effectLst/>
                        </a:rPr>
                        <a:t>тренировочных </a:t>
                      </a:r>
                      <a:r>
                        <a:rPr lang="ru-RU" sz="1300" u="none" strike="noStrike" dirty="0">
                          <a:effectLst/>
                        </a:rPr>
                        <a:t>групп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%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84,4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84,5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85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86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87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447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6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Доля обучающихся, зачисленных в сборные команды РФ/субъектов РФ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%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11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11,5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12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12,1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12,7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447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7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Численность занимающихся в МБУ ДО «ДЮСШ г. Шарыпово»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человек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700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707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710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528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8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в том числе: количество занимающихся инвалидов в МБУ ДО «ДЮСШ г. Шарыпово»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человек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29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30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32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34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36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  <a:tr h="264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9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marL="108000" algn="l" fontAlgn="t"/>
                      <a:r>
                        <a:rPr lang="ru-RU" sz="1300" u="none" strike="noStrike" dirty="0">
                          <a:effectLst/>
                        </a:rPr>
                        <a:t>Количеств спортсменов разрядников 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человек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38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45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50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55</a:t>
                      </a:r>
                      <a:endParaRPr lang="ru-RU" sz="1300" b="0" i="0" u="none" strike="noStrike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58</a:t>
                      </a:r>
                      <a:endParaRPr lang="ru-RU" sz="13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244" marR="4244" marT="42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0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Ключевые цитаты Владимира Путина на VI Международном спортивном форуме «Россия – спортивная держава»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13454"/>
            <a:ext cx="8712968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59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ru-RU" b="1" dirty="0" smtClean="0"/>
              <a:t>БЛАГОДАРЮ ЗА ВНИМАНИЕ!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6158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23762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ПЕРСПЕКТИВЫ РАЗВИТИЯ ФИЗИЧЕСКОЙ КУЛЬТУРЫ И СПОРТА В ГОРОДЕ ШАРЫПОВО НА 2017 ГОД И ПЛАНОВЫЙ ПЕРИОД 2018-2019 ГОДЫ</a:t>
            </a:r>
            <a:endParaRPr lang="ru-RU" b="1" dirty="0"/>
          </a:p>
        </p:txBody>
      </p:sp>
      <p:pic>
        <p:nvPicPr>
          <p:cNvPr id="1027" name="Picture 3" descr="C:\Users\DNS\Desktop\425422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144" y="116632"/>
            <a:ext cx="2051856" cy="136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6240168"/>
            <a:ext cx="76328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Отдел спорта и молодежной политики Администрации города Шарыпово, 2017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23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Стратегическая цель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культура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часть общей культуры общества, одна из сфер социальной деятельности, направленная на укрепление здоровья, развитие физических способностей человека и использование их в соответствии с потребностями общественной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практики (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Стратегической целью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физкультурно-спортивной политики государства является физическое оздоровление общества).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357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Муниципальная программа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«</a:t>
            </a:r>
            <a:r>
              <a:rPr lang="ru-RU" sz="3600" b="1" dirty="0"/>
              <a:t>Развитие физической культуры и спорта в городе Шарыпово»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772816"/>
            <a:ext cx="7704856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u="sng" dirty="0" smtClean="0">
                <a:solidFill>
                  <a:schemeClr val="tx1"/>
                </a:solidFill>
              </a:rPr>
              <a:t>ЦЕЛЬ:</a:t>
            </a:r>
          </a:p>
          <a:p>
            <a:pPr algn="ctr"/>
            <a:r>
              <a:rPr lang="ru-RU" sz="1700" dirty="0" smtClean="0">
                <a:solidFill>
                  <a:schemeClr val="tx1"/>
                </a:solidFill>
              </a:rPr>
              <a:t>Создание </a:t>
            </a:r>
            <a:r>
              <a:rPr lang="ru-RU" sz="1700" dirty="0">
                <a:solidFill>
                  <a:schemeClr val="tx1"/>
                </a:solidFill>
              </a:rPr>
              <a:t>условий, обеспечивающих возможность гражданам систематически заниматься физической культурой и спортом, повышение конкурентоспособности спорта муниципального образования города Шарыпово на краевой спортивной арене, формирование цельной системы подготовки спортивного резерва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789040"/>
            <a:ext cx="2088232" cy="2952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Обеспечение развития массовой физической культуры на территории муниципального образования города Шарыпово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3789040"/>
            <a:ext cx="2124236" cy="2952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50" dirty="0">
                <a:solidFill>
                  <a:schemeClr val="tx1"/>
                </a:solidFill>
              </a:rPr>
              <a:t>Обеспечение предоставления дополнительного образования детям в муниципальных образовательных учреждениях дополнительного образования детей в области физической культуры и спорта на территории муниципального образования города Шарыпово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3789040"/>
            <a:ext cx="2016224" cy="2952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Создание условий для развития массовых видов спорта и системы подготовки спортивного резерва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948264" y="3789040"/>
            <a:ext cx="2024608" cy="2952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Создание условий для эффективного, ответственного и прозрачного управления финансовыми ресурсами в рамках выполнения установленных функций и полномочий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1295635" y="3501008"/>
            <a:ext cx="276137" cy="28803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684431" y="3501008"/>
            <a:ext cx="276137" cy="28803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658067" y="3502287"/>
            <a:ext cx="276137" cy="28803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407816" y="3501008"/>
            <a:ext cx="276137" cy="28803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21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Программное финансирование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 год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55 708,77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рублей, в том числе: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1 428,07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51 557,60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внебюджетные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2 723,10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рублей.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год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59 309,57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рублей, в том числе: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7 755,33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города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49 293,49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внебюджетные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2 260,75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рублей.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год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62 195,74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рублей, в том числе: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города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55 909,34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тыс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рублей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3 201,00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рублей;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внебюджетные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3 085,40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рублей.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04248" y="4869160"/>
            <a:ext cx="2339752" cy="19888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Итого за три года расходы на реализацию программы составили: 177214,08 тыс. рублей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06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Анализ достижений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Функционируют: 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учреждения (МАУ «ЦФСП», МБУ ДО «СДЮСШОР», МБУ ДО «ДЮСШ г. Шарыпово»);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 различных физкультурно-спортивных сооружений;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клубов по месту жительства.</a:t>
            </a:r>
          </a:p>
          <a:p>
            <a:pPr marL="0" indent="0">
              <a:buNone/>
            </a:pPr>
            <a:r>
              <a:rPr lang="ru-RU" sz="2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Проводятся: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занятия по различным видам спорта (более 20);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свыше 50 физкультурно-спортивных мероприятий.</a:t>
            </a:r>
          </a:p>
          <a:p>
            <a:pPr marL="0" indent="0">
              <a:buNone/>
            </a:pPr>
            <a:r>
              <a:rPr lang="ru-RU" sz="2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Создан:</a:t>
            </a:r>
          </a:p>
          <a:p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тестирования Всероссийского комплекса «Готов к труду и обороне» (ГТО)</a:t>
            </a:r>
          </a:p>
          <a:p>
            <a:endParaRPr lang="ru-RU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946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Спортивные результаты: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лыжных гонок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«Движение для здоровья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-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место;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Краевые соревнования по футболу «Кожаный мяч»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место;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Чемпионат Красноярского края по волейболу среди мужских команд II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группы -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место;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 зимние спортивные игры среди городских округов Красноярского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края -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 (мини футбол)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7260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NS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8064895" cy="685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7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264683"/>
              </p:ext>
            </p:extLst>
          </p:nvPr>
        </p:nvGraphicFramePr>
        <p:xfrm>
          <a:off x="251520" y="1772816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sz="3200" b="1" dirty="0"/>
              <a:t>Доля населения в возрасте от 3 до 79 лет, систематически занимающегося физической культурой и спортом, %</a:t>
            </a:r>
          </a:p>
        </p:txBody>
      </p:sp>
    </p:spTree>
    <p:extLst>
      <p:ext uri="{BB962C8B-B14F-4D97-AF65-F5344CB8AC3E}">
        <p14:creationId xmlns:p14="http://schemas.microsoft.com/office/powerpoint/2010/main" val="3769083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1160</Words>
  <Application>Microsoft Office PowerPoint</Application>
  <PresentationFormat>Экран (4:3)</PresentationFormat>
  <Paragraphs>168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ПЕРСПЕКТИВЫ РАЗВИТИЯ ФИЗИЧЕСКОЙ КУЛЬТУРЫ И СПОРТА В ГОРОДЕ ШАРЫПОВО НА 2017 ГОД И ПЛАНОВЫЙ ПЕРИОД 2018-2019 ГОДЫ</vt:lpstr>
      <vt:lpstr>Стратегическая цель</vt:lpstr>
      <vt:lpstr>Муниципальная программа  «Развитие физической культуры и спорта в городе Шарыпово» </vt:lpstr>
      <vt:lpstr>Программное финансирование</vt:lpstr>
      <vt:lpstr>Анализ достижений</vt:lpstr>
      <vt:lpstr>Презентация PowerPoint</vt:lpstr>
      <vt:lpstr>Презентация PowerPoint</vt:lpstr>
      <vt:lpstr>Доля населения в возрасте от 3 до 79 лет, систематически занимающегося физической культурой и спортом, %</vt:lpstr>
      <vt:lpstr>Актуальные проблемы</vt:lpstr>
      <vt:lpstr>Приоритетные направления развития</vt:lpstr>
      <vt:lpstr>«Формирование здорового образа жизни через развитие массовой физической культуры и спорта»</vt:lpstr>
      <vt:lpstr>«Развитие детско-юношеского спорта и системы подготовки спортивного резерва»</vt:lpstr>
      <vt:lpstr>«Развитие массовых видов спорта среди детей и подростков в системе подготовки спортивного резерва»</vt:lpstr>
      <vt:lpstr>«Управление развитием отрасли физической культуры и спорта»</vt:lpstr>
      <vt:lpstr>Ожидаемые результаты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ФИЗИЧЕСКОЙ КУЛЬТУРЫ И СПОРТА В ГОРОДЕ ШАРЫПОВО НА 2017 ГОД</dc:title>
  <dc:creator>DNS</dc:creator>
  <cp:lastModifiedBy>mig</cp:lastModifiedBy>
  <cp:revision>37</cp:revision>
  <dcterms:created xsi:type="dcterms:W3CDTF">2017-01-02T08:09:29Z</dcterms:created>
  <dcterms:modified xsi:type="dcterms:W3CDTF">2017-01-24T08:15:07Z</dcterms:modified>
</cp:coreProperties>
</file>